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9"/>
  </p:notesMasterIdLst>
  <p:handoutMasterIdLst>
    <p:handoutMasterId r:id="rId20"/>
  </p:handoutMasterIdLst>
  <p:sldIdLst>
    <p:sldId id="287" r:id="rId2"/>
    <p:sldId id="281" r:id="rId3"/>
    <p:sldId id="282" r:id="rId4"/>
    <p:sldId id="283" r:id="rId5"/>
    <p:sldId id="289" r:id="rId6"/>
    <p:sldId id="264" r:id="rId7"/>
    <p:sldId id="284" r:id="rId8"/>
    <p:sldId id="285" r:id="rId9"/>
    <p:sldId id="286" r:id="rId10"/>
    <p:sldId id="288" r:id="rId11"/>
    <p:sldId id="290" r:id="rId12"/>
    <p:sldId id="291" r:id="rId13"/>
    <p:sldId id="293" r:id="rId14"/>
    <p:sldId id="292" r:id="rId15"/>
    <p:sldId id="294" r:id="rId16"/>
    <p:sldId id="296" r:id="rId17"/>
    <p:sldId id="295" r:id="rId18"/>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Twinkl" panose="020B0604020202020204"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61"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68AD"/>
    <a:srgbClr val="4A3582"/>
    <a:srgbClr val="18A0DB"/>
    <a:srgbClr val="DE1E5A"/>
    <a:srgbClr val="BC0105"/>
    <a:srgbClr val="4DB1E3"/>
    <a:srgbClr val="80C1EB"/>
    <a:srgbClr val="ACDDFC"/>
    <a:srgbClr val="FFFFFF"/>
    <a:srgbClr val="4AA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64" autoAdjust="0"/>
  </p:normalViewPr>
  <p:slideViewPr>
    <p:cSldViewPr snapToGrid="0" showGuides="1">
      <p:cViewPr varScale="1">
        <p:scale>
          <a:sx n="70" d="100"/>
          <a:sy n="70" d="100"/>
        </p:scale>
        <p:origin x="1590" y="72"/>
      </p:cViewPr>
      <p:guideLst>
        <p:guide orient="horz" pos="2160"/>
        <p:guide pos="2880"/>
        <p:guide pos="340"/>
        <p:guide orient="horz" pos="3974"/>
        <p:guide pos="5420"/>
        <p:guide orient="horz" pos="346"/>
        <p:guide pos="476"/>
        <p:guide orient="horz" pos="482"/>
        <p:guide orient="horz" pos="3861"/>
        <p:guide pos="5284"/>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FEDF30-7E97-4F0A-AAC7-6972AF7774FC}" type="doc">
      <dgm:prSet loTypeId="urn:microsoft.com/office/officeart/2005/8/layout/pyramid1" loCatId="pyramid" qsTypeId="urn:microsoft.com/office/officeart/2005/8/quickstyle/simple1" qsCatId="simple" csTypeId="urn:microsoft.com/office/officeart/2005/8/colors/accent1_2" csCatId="accent1" phldr="1"/>
      <dgm:spPr/>
    </dgm:pt>
    <dgm:pt modelId="{E2DC2F62-B747-4AEA-8E06-6E0D8081C580}">
      <dgm:prSet phldrT="[Text]" custT="1"/>
      <dgm:spPr>
        <a:solidFill>
          <a:schemeClr val="accent3"/>
        </a:solidFill>
      </dgm:spPr>
      <dgm:t>
        <a:bodyPr/>
        <a:lstStyle/>
        <a:p>
          <a:endParaRPr lang="en-AU" sz="2200" dirty="0"/>
        </a:p>
        <a:p>
          <a:r>
            <a:rPr lang="en-AU" sz="2200" b="1" dirty="0"/>
            <a:t>Supreme </a:t>
          </a:r>
        </a:p>
        <a:p>
          <a:r>
            <a:rPr lang="en-AU" sz="2200" b="1" dirty="0"/>
            <a:t>Court</a:t>
          </a:r>
        </a:p>
      </dgm:t>
    </dgm:pt>
    <dgm:pt modelId="{4240C474-AEB0-4357-9592-FEF84D946A14}" type="parTrans" cxnId="{634F6A31-81A2-4BF5-A1C8-36CD3C706260}">
      <dgm:prSet/>
      <dgm:spPr/>
      <dgm:t>
        <a:bodyPr/>
        <a:lstStyle/>
        <a:p>
          <a:endParaRPr lang="en-AU"/>
        </a:p>
      </dgm:t>
    </dgm:pt>
    <dgm:pt modelId="{13FDBD52-12D6-474C-8071-92C79CDD8D5C}" type="sibTrans" cxnId="{634F6A31-81A2-4BF5-A1C8-36CD3C706260}">
      <dgm:prSet/>
      <dgm:spPr/>
      <dgm:t>
        <a:bodyPr/>
        <a:lstStyle/>
        <a:p>
          <a:endParaRPr lang="en-AU"/>
        </a:p>
      </dgm:t>
    </dgm:pt>
    <dgm:pt modelId="{042FCF30-2B12-40C0-BA3C-8FF50CABD0FE}">
      <dgm:prSet phldrT="[Text]" custT="1"/>
      <dgm:spPr>
        <a:solidFill>
          <a:schemeClr val="accent2"/>
        </a:solidFill>
      </dgm:spPr>
      <dgm:t>
        <a:bodyPr/>
        <a:lstStyle/>
        <a:p>
          <a:r>
            <a:rPr lang="en-AU" sz="2200" b="1" dirty="0"/>
            <a:t>District</a:t>
          </a:r>
          <a:r>
            <a:rPr lang="en-AU" sz="2200" dirty="0"/>
            <a:t> </a:t>
          </a:r>
          <a:r>
            <a:rPr lang="en-AU" sz="2200" b="1" dirty="0"/>
            <a:t>Courts</a:t>
          </a:r>
        </a:p>
      </dgm:t>
    </dgm:pt>
    <dgm:pt modelId="{F80D3830-D5DD-4F95-9467-C81FED52B8F0}" type="parTrans" cxnId="{E0CBD30E-CCFA-49A1-BE12-224B83CE6844}">
      <dgm:prSet/>
      <dgm:spPr/>
      <dgm:t>
        <a:bodyPr/>
        <a:lstStyle/>
        <a:p>
          <a:endParaRPr lang="en-AU"/>
        </a:p>
      </dgm:t>
    </dgm:pt>
    <dgm:pt modelId="{789FBC6C-4E62-421D-B972-ABCE8FBE8BE7}" type="sibTrans" cxnId="{E0CBD30E-CCFA-49A1-BE12-224B83CE6844}">
      <dgm:prSet/>
      <dgm:spPr/>
      <dgm:t>
        <a:bodyPr/>
        <a:lstStyle/>
        <a:p>
          <a:endParaRPr lang="en-AU"/>
        </a:p>
      </dgm:t>
    </dgm:pt>
    <dgm:pt modelId="{8D8C4FC0-874D-4FCB-8804-D40FA8722A52}">
      <dgm:prSet phldrT="[Text]" custT="1"/>
      <dgm:spPr>
        <a:solidFill>
          <a:schemeClr val="accent2">
            <a:lumMod val="75000"/>
          </a:schemeClr>
        </a:solidFill>
      </dgm:spPr>
      <dgm:t>
        <a:bodyPr/>
        <a:lstStyle/>
        <a:p>
          <a:r>
            <a:rPr lang="en-AU" sz="2200" b="1" dirty="0"/>
            <a:t>Magistrate</a:t>
          </a:r>
          <a:r>
            <a:rPr lang="en-AU" sz="2200" dirty="0"/>
            <a:t> </a:t>
          </a:r>
          <a:r>
            <a:rPr lang="en-AU" sz="2200" b="1" dirty="0"/>
            <a:t>Courts</a:t>
          </a:r>
        </a:p>
      </dgm:t>
    </dgm:pt>
    <dgm:pt modelId="{614E26D6-0FFA-4091-AFB1-DCC09F66A390}" type="parTrans" cxnId="{441A3D4E-3741-40C3-A371-30049B653AA0}">
      <dgm:prSet/>
      <dgm:spPr/>
      <dgm:t>
        <a:bodyPr/>
        <a:lstStyle/>
        <a:p>
          <a:endParaRPr lang="en-AU"/>
        </a:p>
      </dgm:t>
    </dgm:pt>
    <dgm:pt modelId="{D718BCAF-E384-4104-90AB-EF4A3EB64291}" type="sibTrans" cxnId="{441A3D4E-3741-40C3-A371-30049B653AA0}">
      <dgm:prSet/>
      <dgm:spPr/>
      <dgm:t>
        <a:bodyPr/>
        <a:lstStyle/>
        <a:p>
          <a:endParaRPr lang="en-AU"/>
        </a:p>
      </dgm:t>
    </dgm:pt>
    <dgm:pt modelId="{BC507BE0-65BA-4430-A1BB-2F8BE70CDAEB}" type="pres">
      <dgm:prSet presAssocID="{25FEDF30-7E97-4F0A-AAC7-6972AF7774FC}" presName="Name0" presStyleCnt="0">
        <dgm:presLayoutVars>
          <dgm:dir/>
          <dgm:animLvl val="lvl"/>
          <dgm:resizeHandles val="exact"/>
        </dgm:presLayoutVars>
      </dgm:prSet>
      <dgm:spPr/>
    </dgm:pt>
    <dgm:pt modelId="{70DD82B2-F88D-4F41-8EBB-A0CDBB60D965}" type="pres">
      <dgm:prSet presAssocID="{E2DC2F62-B747-4AEA-8E06-6E0D8081C580}" presName="Name8" presStyleCnt="0"/>
      <dgm:spPr/>
    </dgm:pt>
    <dgm:pt modelId="{02A2183C-4877-47D1-929E-5A197291BCB3}" type="pres">
      <dgm:prSet presAssocID="{E2DC2F62-B747-4AEA-8E06-6E0D8081C580}" presName="level" presStyleLbl="node1" presStyleIdx="0" presStyleCnt="3">
        <dgm:presLayoutVars>
          <dgm:chMax val="1"/>
          <dgm:bulletEnabled val="1"/>
        </dgm:presLayoutVars>
      </dgm:prSet>
      <dgm:spPr/>
    </dgm:pt>
    <dgm:pt modelId="{C7CA8014-CC9C-41F8-882B-86F05A3E8506}" type="pres">
      <dgm:prSet presAssocID="{E2DC2F62-B747-4AEA-8E06-6E0D8081C580}" presName="levelTx" presStyleLbl="revTx" presStyleIdx="0" presStyleCnt="0">
        <dgm:presLayoutVars>
          <dgm:chMax val="1"/>
          <dgm:bulletEnabled val="1"/>
        </dgm:presLayoutVars>
      </dgm:prSet>
      <dgm:spPr/>
    </dgm:pt>
    <dgm:pt modelId="{F8807B4D-3F7E-4125-91DF-A91793331F21}" type="pres">
      <dgm:prSet presAssocID="{042FCF30-2B12-40C0-BA3C-8FF50CABD0FE}" presName="Name8" presStyleCnt="0"/>
      <dgm:spPr/>
    </dgm:pt>
    <dgm:pt modelId="{4D6ADA5E-5C79-45C0-94D6-1F69617FDBE5}" type="pres">
      <dgm:prSet presAssocID="{042FCF30-2B12-40C0-BA3C-8FF50CABD0FE}" presName="level" presStyleLbl="node1" presStyleIdx="1" presStyleCnt="3" custLinFactNeighborY="851">
        <dgm:presLayoutVars>
          <dgm:chMax val="1"/>
          <dgm:bulletEnabled val="1"/>
        </dgm:presLayoutVars>
      </dgm:prSet>
      <dgm:spPr/>
    </dgm:pt>
    <dgm:pt modelId="{5BE77293-1BA3-4519-A3B6-EDD441920253}" type="pres">
      <dgm:prSet presAssocID="{042FCF30-2B12-40C0-BA3C-8FF50CABD0FE}" presName="levelTx" presStyleLbl="revTx" presStyleIdx="0" presStyleCnt="0">
        <dgm:presLayoutVars>
          <dgm:chMax val="1"/>
          <dgm:bulletEnabled val="1"/>
        </dgm:presLayoutVars>
      </dgm:prSet>
      <dgm:spPr/>
    </dgm:pt>
    <dgm:pt modelId="{1A4663FA-5505-4C9F-939A-48B169A2844D}" type="pres">
      <dgm:prSet presAssocID="{8D8C4FC0-874D-4FCB-8804-D40FA8722A52}" presName="Name8" presStyleCnt="0"/>
      <dgm:spPr/>
    </dgm:pt>
    <dgm:pt modelId="{90E25FB5-9A6B-49FC-A473-494780D34764}" type="pres">
      <dgm:prSet presAssocID="{8D8C4FC0-874D-4FCB-8804-D40FA8722A52}" presName="level" presStyleLbl="node1" presStyleIdx="2" presStyleCnt="3" custLinFactNeighborX="68736" custLinFactNeighborY="1911">
        <dgm:presLayoutVars>
          <dgm:chMax val="1"/>
          <dgm:bulletEnabled val="1"/>
        </dgm:presLayoutVars>
      </dgm:prSet>
      <dgm:spPr/>
    </dgm:pt>
    <dgm:pt modelId="{99271815-3000-4DC6-95B2-36E4128F1F0B}" type="pres">
      <dgm:prSet presAssocID="{8D8C4FC0-874D-4FCB-8804-D40FA8722A52}" presName="levelTx" presStyleLbl="revTx" presStyleIdx="0" presStyleCnt="0">
        <dgm:presLayoutVars>
          <dgm:chMax val="1"/>
          <dgm:bulletEnabled val="1"/>
        </dgm:presLayoutVars>
      </dgm:prSet>
      <dgm:spPr/>
    </dgm:pt>
  </dgm:ptLst>
  <dgm:cxnLst>
    <dgm:cxn modelId="{E0CBD30E-CCFA-49A1-BE12-224B83CE6844}" srcId="{25FEDF30-7E97-4F0A-AAC7-6972AF7774FC}" destId="{042FCF30-2B12-40C0-BA3C-8FF50CABD0FE}" srcOrd="1" destOrd="0" parTransId="{F80D3830-D5DD-4F95-9467-C81FED52B8F0}" sibTransId="{789FBC6C-4E62-421D-B972-ABCE8FBE8BE7}"/>
    <dgm:cxn modelId="{A3614C1A-B268-4684-8C97-2B855249CE2E}" type="presOf" srcId="{25FEDF30-7E97-4F0A-AAC7-6972AF7774FC}" destId="{BC507BE0-65BA-4430-A1BB-2F8BE70CDAEB}" srcOrd="0" destOrd="0" presId="urn:microsoft.com/office/officeart/2005/8/layout/pyramid1"/>
    <dgm:cxn modelId="{634F6A31-81A2-4BF5-A1C8-36CD3C706260}" srcId="{25FEDF30-7E97-4F0A-AAC7-6972AF7774FC}" destId="{E2DC2F62-B747-4AEA-8E06-6E0D8081C580}" srcOrd="0" destOrd="0" parTransId="{4240C474-AEB0-4357-9592-FEF84D946A14}" sibTransId="{13FDBD52-12D6-474C-8071-92C79CDD8D5C}"/>
    <dgm:cxn modelId="{E7F7BF63-2D52-47F3-927D-6BCF30BC9AD6}" type="presOf" srcId="{8D8C4FC0-874D-4FCB-8804-D40FA8722A52}" destId="{90E25FB5-9A6B-49FC-A473-494780D34764}" srcOrd="0" destOrd="0" presId="urn:microsoft.com/office/officeart/2005/8/layout/pyramid1"/>
    <dgm:cxn modelId="{441A3D4E-3741-40C3-A371-30049B653AA0}" srcId="{25FEDF30-7E97-4F0A-AAC7-6972AF7774FC}" destId="{8D8C4FC0-874D-4FCB-8804-D40FA8722A52}" srcOrd="2" destOrd="0" parTransId="{614E26D6-0FFA-4091-AFB1-DCC09F66A390}" sibTransId="{D718BCAF-E384-4104-90AB-EF4A3EB64291}"/>
    <dgm:cxn modelId="{8FD3FF84-186B-426B-BF4D-2A905CA549FF}" type="presOf" srcId="{E2DC2F62-B747-4AEA-8E06-6E0D8081C580}" destId="{02A2183C-4877-47D1-929E-5A197291BCB3}" srcOrd="0" destOrd="0" presId="urn:microsoft.com/office/officeart/2005/8/layout/pyramid1"/>
    <dgm:cxn modelId="{B1016DAA-D51E-4D44-9BBE-30DA98A88E11}" type="presOf" srcId="{042FCF30-2B12-40C0-BA3C-8FF50CABD0FE}" destId="{5BE77293-1BA3-4519-A3B6-EDD441920253}" srcOrd="1" destOrd="0" presId="urn:microsoft.com/office/officeart/2005/8/layout/pyramid1"/>
    <dgm:cxn modelId="{339304B2-FF15-40FF-94C1-198667435EA6}" type="presOf" srcId="{042FCF30-2B12-40C0-BA3C-8FF50CABD0FE}" destId="{4D6ADA5E-5C79-45C0-94D6-1F69617FDBE5}" srcOrd="0" destOrd="0" presId="urn:microsoft.com/office/officeart/2005/8/layout/pyramid1"/>
    <dgm:cxn modelId="{A01C94E4-B14E-4381-8E17-037247F929CA}" type="presOf" srcId="{8D8C4FC0-874D-4FCB-8804-D40FA8722A52}" destId="{99271815-3000-4DC6-95B2-36E4128F1F0B}" srcOrd="1" destOrd="0" presId="urn:microsoft.com/office/officeart/2005/8/layout/pyramid1"/>
    <dgm:cxn modelId="{58A0A0FB-0438-4D02-AF59-2ECB50F095C0}" type="presOf" srcId="{E2DC2F62-B747-4AEA-8E06-6E0D8081C580}" destId="{C7CA8014-CC9C-41F8-882B-86F05A3E8506}" srcOrd="1" destOrd="0" presId="urn:microsoft.com/office/officeart/2005/8/layout/pyramid1"/>
    <dgm:cxn modelId="{4DD8D594-7A27-4F2B-B88F-2F3BDFCB6363}" type="presParOf" srcId="{BC507BE0-65BA-4430-A1BB-2F8BE70CDAEB}" destId="{70DD82B2-F88D-4F41-8EBB-A0CDBB60D965}" srcOrd="0" destOrd="0" presId="urn:microsoft.com/office/officeart/2005/8/layout/pyramid1"/>
    <dgm:cxn modelId="{5DD8A933-08CA-403C-8384-58F7983ED30A}" type="presParOf" srcId="{70DD82B2-F88D-4F41-8EBB-A0CDBB60D965}" destId="{02A2183C-4877-47D1-929E-5A197291BCB3}" srcOrd="0" destOrd="0" presId="urn:microsoft.com/office/officeart/2005/8/layout/pyramid1"/>
    <dgm:cxn modelId="{FFAD6B6B-06A8-41F2-862D-23A1E7E767C0}" type="presParOf" srcId="{70DD82B2-F88D-4F41-8EBB-A0CDBB60D965}" destId="{C7CA8014-CC9C-41F8-882B-86F05A3E8506}" srcOrd="1" destOrd="0" presId="urn:microsoft.com/office/officeart/2005/8/layout/pyramid1"/>
    <dgm:cxn modelId="{40965EB6-6CFA-4257-A560-08A63ED48277}" type="presParOf" srcId="{BC507BE0-65BA-4430-A1BB-2F8BE70CDAEB}" destId="{F8807B4D-3F7E-4125-91DF-A91793331F21}" srcOrd="1" destOrd="0" presId="urn:microsoft.com/office/officeart/2005/8/layout/pyramid1"/>
    <dgm:cxn modelId="{85AD7E3D-7425-482F-8A6F-EBB2B7C98F06}" type="presParOf" srcId="{F8807B4D-3F7E-4125-91DF-A91793331F21}" destId="{4D6ADA5E-5C79-45C0-94D6-1F69617FDBE5}" srcOrd="0" destOrd="0" presId="urn:microsoft.com/office/officeart/2005/8/layout/pyramid1"/>
    <dgm:cxn modelId="{34392582-50F5-4BDD-A062-2C3691C11601}" type="presParOf" srcId="{F8807B4D-3F7E-4125-91DF-A91793331F21}" destId="{5BE77293-1BA3-4519-A3B6-EDD441920253}" srcOrd="1" destOrd="0" presId="urn:microsoft.com/office/officeart/2005/8/layout/pyramid1"/>
    <dgm:cxn modelId="{09C01DA3-3D44-4E1A-8CDD-7FF9621FB458}" type="presParOf" srcId="{BC507BE0-65BA-4430-A1BB-2F8BE70CDAEB}" destId="{1A4663FA-5505-4C9F-939A-48B169A2844D}" srcOrd="2" destOrd="0" presId="urn:microsoft.com/office/officeart/2005/8/layout/pyramid1"/>
    <dgm:cxn modelId="{6A849527-04DA-4512-9BB0-FB3C10416740}" type="presParOf" srcId="{1A4663FA-5505-4C9F-939A-48B169A2844D}" destId="{90E25FB5-9A6B-49FC-A473-494780D34764}" srcOrd="0" destOrd="0" presId="urn:microsoft.com/office/officeart/2005/8/layout/pyramid1"/>
    <dgm:cxn modelId="{250FAB7B-182C-4EB3-B5EB-E6C0C27F2ABF}" type="presParOf" srcId="{1A4663FA-5505-4C9F-939A-48B169A2844D}" destId="{99271815-3000-4DC6-95B2-36E4128F1F0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A2183C-4877-47D1-929E-5A197291BCB3}">
      <dsp:nvSpPr>
        <dsp:cNvPr id="0" name=""/>
        <dsp:cNvSpPr/>
      </dsp:nvSpPr>
      <dsp:spPr>
        <a:xfrm>
          <a:off x="2599899" y="0"/>
          <a:ext cx="2599898" cy="1428465"/>
        </a:xfrm>
        <a:prstGeom prst="trapezoid">
          <a:avLst>
            <a:gd name="adj" fmla="val 91003"/>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AU" sz="2200" kern="1200" dirty="0"/>
        </a:p>
        <a:p>
          <a:pPr marL="0" lvl="0" indent="0" algn="ctr" defTabSz="977900">
            <a:lnSpc>
              <a:spcPct val="90000"/>
            </a:lnSpc>
            <a:spcBef>
              <a:spcPct val="0"/>
            </a:spcBef>
            <a:spcAft>
              <a:spcPct val="35000"/>
            </a:spcAft>
            <a:buNone/>
          </a:pPr>
          <a:r>
            <a:rPr lang="en-AU" sz="2200" b="1" kern="1200" dirty="0"/>
            <a:t>Supreme </a:t>
          </a:r>
        </a:p>
        <a:p>
          <a:pPr marL="0" lvl="0" indent="0" algn="ctr" defTabSz="977900">
            <a:lnSpc>
              <a:spcPct val="90000"/>
            </a:lnSpc>
            <a:spcBef>
              <a:spcPct val="0"/>
            </a:spcBef>
            <a:spcAft>
              <a:spcPct val="35000"/>
            </a:spcAft>
            <a:buNone/>
          </a:pPr>
          <a:r>
            <a:rPr lang="en-AU" sz="2200" b="1" kern="1200" dirty="0"/>
            <a:t>Court</a:t>
          </a:r>
        </a:p>
      </dsp:txBody>
      <dsp:txXfrm>
        <a:off x="2599899" y="0"/>
        <a:ext cx="2599898" cy="1428465"/>
      </dsp:txXfrm>
    </dsp:sp>
    <dsp:sp modelId="{4D6ADA5E-5C79-45C0-94D6-1F69617FDBE5}">
      <dsp:nvSpPr>
        <dsp:cNvPr id="0" name=""/>
        <dsp:cNvSpPr/>
      </dsp:nvSpPr>
      <dsp:spPr>
        <a:xfrm>
          <a:off x="1299949" y="1440622"/>
          <a:ext cx="5199797" cy="1428465"/>
        </a:xfrm>
        <a:prstGeom prst="trapezoid">
          <a:avLst>
            <a:gd name="adj" fmla="val 91003"/>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AU" sz="2200" b="1" kern="1200" dirty="0"/>
            <a:t>District</a:t>
          </a:r>
          <a:r>
            <a:rPr lang="en-AU" sz="2200" kern="1200" dirty="0"/>
            <a:t> </a:t>
          </a:r>
          <a:r>
            <a:rPr lang="en-AU" sz="2200" b="1" kern="1200" dirty="0"/>
            <a:t>Courts</a:t>
          </a:r>
        </a:p>
      </dsp:txBody>
      <dsp:txXfrm>
        <a:off x="2209914" y="1440622"/>
        <a:ext cx="3379868" cy="1428465"/>
      </dsp:txXfrm>
    </dsp:sp>
    <dsp:sp modelId="{90E25FB5-9A6B-49FC-A473-494780D34764}">
      <dsp:nvSpPr>
        <dsp:cNvPr id="0" name=""/>
        <dsp:cNvSpPr/>
      </dsp:nvSpPr>
      <dsp:spPr>
        <a:xfrm>
          <a:off x="0" y="2856931"/>
          <a:ext cx="7799697" cy="1428465"/>
        </a:xfrm>
        <a:prstGeom prst="trapezoid">
          <a:avLst>
            <a:gd name="adj" fmla="val 91003"/>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AU" sz="2200" b="1" kern="1200" dirty="0"/>
            <a:t>Magistrate</a:t>
          </a:r>
          <a:r>
            <a:rPr lang="en-AU" sz="2200" kern="1200" dirty="0"/>
            <a:t> </a:t>
          </a:r>
          <a:r>
            <a:rPr lang="en-AU" sz="2200" b="1" kern="1200" dirty="0"/>
            <a:t>Courts</a:t>
          </a:r>
        </a:p>
      </dsp:txBody>
      <dsp:txXfrm>
        <a:off x="1364946" y="2856931"/>
        <a:ext cx="5069803" cy="142846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04/05/2023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04/05/2023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do you see?</a:t>
            </a:r>
          </a:p>
        </p:txBody>
      </p:sp>
      <p:sp>
        <p:nvSpPr>
          <p:cNvPr id="4" name="Slide Number Placeholder 3"/>
          <p:cNvSpPr>
            <a:spLocks noGrp="1"/>
          </p:cNvSpPr>
          <p:nvPr>
            <p:ph type="sldNum" sz="quarter" idx="5"/>
          </p:nvPr>
        </p:nvSpPr>
        <p:spPr/>
        <p:txBody>
          <a:bodyPr/>
          <a:lstStyle/>
          <a:p>
            <a:fld id="{FA521341-850D-40E1-BB3D-87946DC9B06D}" type="slidenum">
              <a:rPr lang="en-GB" smtClean="0"/>
              <a:t>1</a:t>
            </a:fld>
            <a:endParaRPr lang="en-GB"/>
          </a:p>
        </p:txBody>
      </p:sp>
    </p:spTree>
    <p:extLst>
      <p:ext uri="{BB962C8B-B14F-4D97-AF65-F5344CB8AC3E}">
        <p14:creationId xmlns:p14="http://schemas.microsoft.com/office/powerpoint/2010/main" val="246986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Supreme Court of Western Australia</a:t>
            </a:r>
          </a:p>
        </p:txBody>
      </p:sp>
      <p:sp>
        <p:nvSpPr>
          <p:cNvPr id="4" name="Slide Number Placeholder 3"/>
          <p:cNvSpPr>
            <a:spLocks noGrp="1"/>
          </p:cNvSpPr>
          <p:nvPr>
            <p:ph type="sldNum" sz="quarter" idx="5"/>
          </p:nvPr>
        </p:nvSpPr>
        <p:spPr/>
        <p:txBody>
          <a:bodyPr/>
          <a:lstStyle/>
          <a:p>
            <a:fld id="{FA521341-850D-40E1-BB3D-87946DC9B06D}" type="slidenum">
              <a:rPr lang="en-GB" smtClean="0"/>
              <a:t>2</a:t>
            </a:fld>
            <a:endParaRPr lang="en-GB"/>
          </a:p>
        </p:txBody>
      </p:sp>
    </p:spTree>
    <p:extLst>
      <p:ext uri="{BB962C8B-B14F-4D97-AF65-F5344CB8AC3E}">
        <p14:creationId xmlns:p14="http://schemas.microsoft.com/office/powerpoint/2010/main" val="3790076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5</a:t>
            </a:fld>
            <a:endParaRPr lang="en-GB"/>
          </a:p>
        </p:txBody>
      </p:sp>
    </p:spTree>
    <p:extLst>
      <p:ext uri="{BB962C8B-B14F-4D97-AF65-F5344CB8AC3E}">
        <p14:creationId xmlns:p14="http://schemas.microsoft.com/office/powerpoint/2010/main" val="289701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https://www.youtube.com/watch?v=evDCHCMRAtc</a:t>
            </a:r>
          </a:p>
        </p:txBody>
      </p:sp>
      <p:sp>
        <p:nvSpPr>
          <p:cNvPr id="4" name="Slide Number Placeholder 3"/>
          <p:cNvSpPr>
            <a:spLocks noGrp="1"/>
          </p:cNvSpPr>
          <p:nvPr>
            <p:ph type="sldNum" sz="quarter" idx="5"/>
          </p:nvPr>
        </p:nvSpPr>
        <p:spPr/>
        <p:txBody>
          <a:bodyPr/>
          <a:lstStyle/>
          <a:p>
            <a:fld id="{FA521341-850D-40E1-BB3D-87946DC9B06D}" type="slidenum">
              <a:rPr lang="en-GB" smtClean="0"/>
              <a:t>14</a:t>
            </a:fld>
            <a:endParaRPr lang="en-GB"/>
          </a:p>
        </p:txBody>
      </p:sp>
    </p:spTree>
    <p:extLst>
      <p:ext uri="{BB962C8B-B14F-4D97-AF65-F5344CB8AC3E}">
        <p14:creationId xmlns:p14="http://schemas.microsoft.com/office/powerpoint/2010/main" val="3536880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hyperlink" Target="https://www.youtube.com/watch?v=evDCHCMRAtc" TargetMode="External"/><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ourt">
            <a:extLst>
              <a:ext uri="{FF2B5EF4-FFF2-40B4-BE49-F238E27FC236}">
                <a16:creationId xmlns:a16="http://schemas.microsoft.com/office/drawing/2014/main" id="{1D2FE5EA-AA68-44EC-BEC0-A306DECD9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3980" y="704113"/>
            <a:ext cx="1826677" cy="1826677"/>
          </a:xfrm>
          <a:prstGeom prst="rect">
            <a:avLst/>
          </a:prstGeom>
        </p:spPr>
      </p:pic>
      <p:pic>
        <p:nvPicPr>
          <p:cNvPr id="5" name="Graphic 4" descr="Handcuffs">
            <a:extLst>
              <a:ext uri="{FF2B5EF4-FFF2-40B4-BE49-F238E27FC236}">
                <a16:creationId xmlns:a16="http://schemas.microsoft.com/office/drawing/2014/main" id="{31A54AE4-20C8-4741-9260-68CF10181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020" y="3061679"/>
            <a:ext cx="1989517" cy="1989517"/>
          </a:xfrm>
          <a:prstGeom prst="rect">
            <a:avLst/>
          </a:prstGeom>
        </p:spPr>
      </p:pic>
      <p:pic>
        <p:nvPicPr>
          <p:cNvPr id="7" name="Graphic 6" descr="Gavel">
            <a:extLst>
              <a:ext uri="{FF2B5EF4-FFF2-40B4-BE49-F238E27FC236}">
                <a16:creationId xmlns:a16="http://schemas.microsoft.com/office/drawing/2014/main" id="{2651DD3B-7546-4287-8C61-E3C0AEF178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9527" y="521233"/>
            <a:ext cx="1826677" cy="1826677"/>
          </a:xfrm>
          <a:prstGeom prst="rect">
            <a:avLst/>
          </a:prstGeom>
        </p:spPr>
      </p:pic>
      <p:pic>
        <p:nvPicPr>
          <p:cNvPr id="9" name="Graphic 8" descr="Jail">
            <a:extLst>
              <a:ext uri="{FF2B5EF4-FFF2-40B4-BE49-F238E27FC236}">
                <a16:creationId xmlns:a16="http://schemas.microsoft.com/office/drawing/2014/main" id="{7F9DCE99-A26D-4731-B73C-C8D0CF1074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81789" y="2995919"/>
            <a:ext cx="1826677" cy="1826677"/>
          </a:xfrm>
          <a:prstGeom prst="rect">
            <a:avLst/>
          </a:prstGeom>
        </p:spPr>
      </p:pic>
      <p:pic>
        <p:nvPicPr>
          <p:cNvPr id="11" name="Graphic 10" descr="Scales of justice">
            <a:extLst>
              <a:ext uri="{FF2B5EF4-FFF2-40B4-BE49-F238E27FC236}">
                <a16:creationId xmlns:a16="http://schemas.microsoft.com/office/drawing/2014/main" id="{9E81E85A-3EB4-468A-A971-C10CE55BF2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2196" y="982283"/>
            <a:ext cx="1826677" cy="1826677"/>
          </a:xfrm>
          <a:prstGeom prst="rect">
            <a:avLst/>
          </a:prstGeom>
        </p:spPr>
      </p:pic>
      <p:pic>
        <p:nvPicPr>
          <p:cNvPr id="13" name="Graphic 12" descr="Siren">
            <a:extLst>
              <a:ext uri="{FF2B5EF4-FFF2-40B4-BE49-F238E27FC236}">
                <a16:creationId xmlns:a16="http://schemas.microsoft.com/office/drawing/2014/main" id="{F6DED08D-2914-42E5-B7B4-2DB952226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43963" y="2971800"/>
            <a:ext cx="914400" cy="914400"/>
          </a:xfrm>
          <a:prstGeom prst="rect">
            <a:avLst/>
          </a:prstGeom>
        </p:spPr>
      </p:pic>
      <p:pic>
        <p:nvPicPr>
          <p:cNvPr id="15" name="Graphic 14" descr="Safe">
            <a:extLst>
              <a:ext uri="{FF2B5EF4-FFF2-40B4-BE49-F238E27FC236}">
                <a16:creationId xmlns:a16="http://schemas.microsoft.com/office/drawing/2014/main" id="{3221A133-54DA-4CAD-81F2-2C95C76F2F1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7796" y="5051196"/>
            <a:ext cx="1521600" cy="1521600"/>
          </a:xfrm>
          <a:prstGeom prst="rect">
            <a:avLst/>
          </a:prstGeom>
        </p:spPr>
      </p:pic>
      <p:pic>
        <p:nvPicPr>
          <p:cNvPr id="17" name="Graphic 16" descr="Security camera">
            <a:extLst>
              <a:ext uri="{FF2B5EF4-FFF2-40B4-BE49-F238E27FC236}">
                <a16:creationId xmlns:a16="http://schemas.microsoft.com/office/drawing/2014/main" id="{2712AB5D-FD86-4C44-BD85-235282DA82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7796" y="525083"/>
            <a:ext cx="914400" cy="914400"/>
          </a:xfrm>
          <a:prstGeom prst="rect">
            <a:avLst/>
          </a:prstGeom>
        </p:spPr>
      </p:pic>
      <p:pic>
        <p:nvPicPr>
          <p:cNvPr id="19" name="Graphic 18" descr="Robber">
            <a:extLst>
              <a:ext uri="{FF2B5EF4-FFF2-40B4-BE49-F238E27FC236}">
                <a16:creationId xmlns:a16="http://schemas.microsoft.com/office/drawing/2014/main" id="{5EB0B6CD-0326-465A-8A8A-8BE0193559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45024" y="4327210"/>
            <a:ext cx="1826677" cy="1826677"/>
          </a:xfrm>
          <a:prstGeom prst="rect">
            <a:avLst/>
          </a:prstGeom>
        </p:spPr>
      </p:pic>
    </p:spTree>
    <p:extLst>
      <p:ext uri="{BB962C8B-B14F-4D97-AF65-F5344CB8AC3E}">
        <p14:creationId xmlns:p14="http://schemas.microsoft.com/office/powerpoint/2010/main" val="1277258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E2D-F095-49D0-B940-C9E58169932C}"/>
              </a:ext>
            </a:extLst>
          </p:cNvPr>
          <p:cNvSpPr>
            <a:spLocks noGrp="1"/>
          </p:cNvSpPr>
          <p:nvPr>
            <p:ph type="title"/>
          </p:nvPr>
        </p:nvSpPr>
        <p:spPr/>
        <p:txBody>
          <a:bodyPr/>
          <a:lstStyle/>
          <a:p>
            <a:r>
              <a:rPr lang="en-AU" dirty="0"/>
              <a:t>Civil Law</a:t>
            </a:r>
          </a:p>
        </p:txBody>
      </p:sp>
      <p:sp>
        <p:nvSpPr>
          <p:cNvPr id="3" name="TextBox 2">
            <a:extLst>
              <a:ext uri="{FF2B5EF4-FFF2-40B4-BE49-F238E27FC236}">
                <a16:creationId xmlns:a16="http://schemas.microsoft.com/office/drawing/2014/main" id="{EFDDF207-0B5E-4CAF-8031-FF49E9D4D07A}"/>
              </a:ext>
            </a:extLst>
          </p:cNvPr>
          <p:cNvSpPr txBox="1"/>
          <p:nvPr/>
        </p:nvSpPr>
        <p:spPr>
          <a:xfrm>
            <a:off x="696036" y="1351128"/>
            <a:ext cx="7738280" cy="2769989"/>
          </a:xfrm>
          <a:prstGeom prst="rect">
            <a:avLst/>
          </a:prstGeom>
          <a:noFill/>
        </p:spPr>
        <p:txBody>
          <a:bodyPr wrap="square" rtlCol="0">
            <a:spAutoFit/>
          </a:bodyPr>
          <a:lstStyle/>
          <a:p>
            <a:r>
              <a:rPr lang="en-AU" sz="2600" dirty="0"/>
              <a:t>Civil law involves disputes between individuals rather than the community as a whole. </a:t>
            </a:r>
          </a:p>
          <a:p>
            <a:endParaRPr lang="en-AU" sz="2600" dirty="0"/>
          </a:p>
          <a:p>
            <a:endParaRPr lang="en-AU" sz="2600" dirty="0"/>
          </a:p>
          <a:p>
            <a:endParaRPr lang="en-AU" sz="2600" dirty="0"/>
          </a:p>
          <a:p>
            <a:endParaRPr lang="en-AU" sz="2600" dirty="0"/>
          </a:p>
          <a:p>
            <a:endParaRPr lang="en-AU" dirty="0"/>
          </a:p>
        </p:txBody>
      </p:sp>
      <p:grpSp>
        <p:nvGrpSpPr>
          <p:cNvPr id="4" name="Group 3">
            <a:extLst>
              <a:ext uri="{FF2B5EF4-FFF2-40B4-BE49-F238E27FC236}">
                <a16:creationId xmlns:a16="http://schemas.microsoft.com/office/drawing/2014/main" id="{58CA61BE-9D67-4D7A-98F7-B7DDFCB2DA7C}"/>
              </a:ext>
            </a:extLst>
          </p:cNvPr>
          <p:cNvGrpSpPr/>
          <p:nvPr/>
        </p:nvGrpSpPr>
        <p:grpSpPr>
          <a:xfrm>
            <a:off x="1" y="2081621"/>
            <a:ext cx="9143999" cy="914400"/>
            <a:chOff x="1" y="1923725"/>
            <a:chExt cx="9143999" cy="914400"/>
          </a:xfrm>
        </p:grpSpPr>
        <p:sp>
          <p:nvSpPr>
            <p:cNvPr id="5" name="TextBox 4">
              <a:extLst>
                <a:ext uri="{FF2B5EF4-FFF2-40B4-BE49-F238E27FC236}">
                  <a16:creationId xmlns:a16="http://schemas.microsoft.com/office/drawing/2014/main" id="{24E9FC26-ADD3-4D2F-BF63-8FA3440E8AA7}"/>
                </a:ext>
              </a:extLst>
            </p:cNvPr>
            <p:cNvSpPr txBox="1"/>
            <p:nvPr/>
          </p:nvSpPr>
          <p:spPr>
            <a:xfrm>
              <a:off x="1" y="2186098"/>
              <a:ext cx="9143999" cy="430887"/>
            </a:xfrm>
            <a:prstGeom prst="rect">
              <a:avLst/>
            </a:prstGeom>
            <a:solidFill>
              <a:srgbClr val="FFC000"/>
            </a:solidFill>
          </p:spPr>
          <p:txBody>
            <a:bodyPr wrap="square" rtlCol="0">
              <a:spAutoFit/>
            </a:bodyPr>
            <a:lstStyle/>
            <a:p>
              <a:pPr algn="ctr"/>
              <a:r>
                <a:rPr lang="en-AU" sz="2200" b="1" dirty="0"/>
                <a:t>Include some examples on your activity sheet</a:t>
              </a:r>
            </a:p>
          </p:txBody>
        </p:sp>
        <p:pic>
          <p:nvPicPr>
            <p:cNvPr id="6" name="Graphic 5" descr="Pencil">
              <a:extLst>
                <a:ext uri="{FF2B5EF4-FFF2-40B4-BE49-F238E27FC236}">
                  <a16:creationId xmlns:a16="http://schemas.microsoft.com/office/drawing/2014/main" id="{8F131893-6C1F-4ABB-B3DA-19CDA32A8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6385" y="1923725"/>
              <a:ext cx="914400" cy="914400"/>
            </a:xfrm>
            <a:prstGeom prst="rect">
              <a:avLst/>
            </a:prstGeom>
          </p:spPr>
        </p:pic>
      </p:grpSp>
      <p:pic>
        <p:nvPicPr>
          <p:cNvPr id="8" name="Graphic 7" descr="Ear">
            <a:extLst>
              <a:ext uri="{FF2B5EF4-FFF2-40B4-BE49-F238E27FC236}">
                <a16:creationId xmlns:a16="http://schemas.microsoft.com/office/drawing/2014/main" id="{0E62D349-B080-4808-8BA8-B40725B5D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0073" y="136348"/>
            <a:ext cx="914400" cy="914400"/>
          </a:xfrm>
          <a:prstGeom prst="rect">
            <a:avLst/>
          </a:prstGeom>
        </p:spPr>
      </p:pic>
      <p:pic>
        <p:nvPicPr>
          <p:cNvPr id="10" name="Graphic 9" descr="Wolf">
            <a:extLst>
              <a:ext uri="{FF2B5EF4-FFF2-40B4-BE49-F238E27FC236}">
                <a16:creationId xmlns:a16="http://schemas.microsoft.com/office/drawing/2014/main" id="{046E0B51-DBF4-4976-968E-9299248151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6458777" y="4131561"/>
            <a:ext cx="2935216" cy="3052696"/>
          </a:xfrm>
          <a:prstGeom prst="rect">
            <a:avLst/>
          </a:prstGeom>
        </p:spPr>
      </p:pic>
      <p:sp>
        <p:nvSpPr>
          <p:cNvPr id="12" name="TextBox 11">
            <a:extLst>
              <a:ext uri="{FF2B5EF4-FFF2-40B4-BE49-F238E27FC236}">
                <a16:creationId xmlns:a16="http://schemas.microsoft.com/office/drawing/2014/main" id="{C5FCE1C5-0D44-4571-A6B1-2EAA5BE1887C}"/>
              </a:ext>
            </a:extLst>
          </p:cNvPr>
          <p:cNvSpPr txBox="1"/>
          <p:nvPr/>
        </p:nvSpPr>
        <p:spPr>
          <a:xfrm>
            <a:off x="709684" y="3037061"/>
            <a:ext cx="8224194" cy="3293209"/>
          </a:xfrm>
          <a:prstGeom prst="rect">
            <a:avLst/>
          </a:prstGeom>
          <a:noFill/>
        </p:spPr>
        <p:txBody>
          <a:bodyPr wrap="square">
            <a:spAutoFit/>
          </a:bodyPr>
          <a:lstStyle/>
          <a:p>
            <a:r>
              <a:rPr lang="en-AU" sz="2600" dirty="0"/>
              <a:t>Examples of civil law include disputes between neighbours about barking dogs, or a loud party or a dispute between an individual and a shop about a purchased product. </a:t>
            </a:r>
          </a:p>
          <a:p>
            <a:endParaRPr lang="en-AU" sz="2600" dirty="0"/>
          </a:p>
          <a:p>
            <a:r>
              <a:rPr lang="en-AU" sz="2600" dirty="0"/>
              <a:t>If a case cannot be sorted out between</a:t>
            </a:r>
          </a:p>
          <a:p>
            <a:r>
              <a:rPr lang="en-AU" sz="2600" dirty="0"/>
              <a:t>the people involved, it may need to go to </a:t>
            </a:r>
          </a:p>
          <a:p>
            <a:r>
              <a:rPr lang="en-AU" sz="2600" dirty="0"/>
              <a:t>court</a:t>
            </a:r>
          </a:p>
        </p:txBody>
      </p:sp>
    </p:spTree>
    <p:extLst>
      <p:ext uri="{BB962C8B-B14F-4D97-AF65-F5344CB8AC3E}">
        <p14:creationId xmlns:p14="http://schemas.microsoft.com/office/powerpoint/2010/main" val="15121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E2D-F095-49D0-B940-C9E58169932C}"/>
              </a:ext>
            </a:extLst>
          </p:cNvPr>
          <p:cNvSpPr>
            <a:spLocks noGrp="1"/>
          </p:cNvSpPr>
          <p:nvPr>
            <p:ph type="title"/>
          </p:nvPr>
        </p:nvSpPr>
        <p:spPr/>
        <p:txBody>
          <a:bodyPr/>
          <a:lstStyle/>
          <a:p>
            <a:r>
              <a:rPr lang="en-AU" dirty="0"/>
              <a:t>Civil Law</a:t>
            </a:r>
          </a:p>
        </p:txBody>
      </p:sp>
      <p:sp>
        <p:nvSpPr>
          <p:cNvPr id="3" name="TextBox 2">
            <a:extLst>
              <a:ext uri="{FF2B5EF4-FFF2-40B4-BE49-F238E27FC236}">
                <a16:creationId xmlns:a16="http://schemas.microsoft.com/office/drawing/2014/main" id="{EFDDF207-0B5E-4CAF-8031-FF49E9D4D07A}"/>
              </a:ext>
            </a:extLst>
          </p:cNvPr>
          <p:cNvSpPr txBox="1"/>
          <p:nvPr/>
        </p:nvSpPr>
        <p:spPr>
          <a:xfrm>
            <a:off x="696036" y="1351128"/>
            <a:ext cx="7738280" cy="2369880"/>
          </a:xfrm>
          <a:prstGeom prst="rect">
            <a:avLst/>
          </a:prstGeom>
          <a:noFill/>
        </p:spPr>
        <p:txBody>
          <a:bodyPr wrap="square" rtlCol="0">
            <a:spAutoFit/>
          </a:bodyPr>
          <a:lstStyle/>
          <a:p>
            <a:r>
              <a:rPr lang="en-AU" sz="2600" dirty="0"/>
              <a:t>Civil law is often not an area that individuals worry about until it directly affects them, but it is important to know that there are many laws in place to offer protection.</a:t>
            </a:r>
          </a:p>
          <a:p>
            <a:endParaRPr lang="en-AU" sz="2600" dirty="0"/>
          </a:p>
          <a:p>
            <a:endParaRPr lang="en-AU" dirty="0"/>
          </a:p>
        </p:txBody>
      </p:sp>
      <p:pic>
        <p:nvPicPr>
          <p:cNvPr id="5" name="Graphic 4" descr="Ear">
            <a:extLst>
              <a:ext uri="{FF2B5EF4-FFF2-40B4-BE49-F238E27FC236}">
                <a16:creationId xmlns:a16="http://schemas.microsoft.com/office/drawing/2014/main" id="{07F4DCDC-BB15-439D-BF43-884E43FF2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0073" y="136348"/>
            <a:ext cx="914400" cy="914400"/>
          </a:xfrm>
          <a:prstGeom prst="rect">
            <a:avLst/>
          </a:prstGeom>
        </p:spPr>
      </p:pic>
      <p:sp>
        <p:nvSpPr>
          <p:cNvPr id="7" name="TextBox 6">
            <a:extLst>
              <a:ext uri="{FF2B5EF4-FFF2-40B4-BE49-F238E27FC236}">
                <a16:creationId xmlns:a16="http://schemas.microsoft.com/office/drawing/2014/main" id="{0DDD1250-415E-4B18-87F5-90E0DC1ACEB8}"/>
              </a:ext>
            </a:extLst>
          </p:cNvPr>
          <p:cNvSpPr txBox="1"/>
          <p:nvPr/>
        </p:nvSpPr>
        <p:spPr>
          <a:xfrm>
            <a:off x="709684" y="3721008"/>
            <a:ext cx="7738280" cy="2092881"/>
          </a:xfrm>
          <a:prstGeom prst="rect">
            <a:avLst/>
          </a:prstGeom>
          <a:noFill/>
        </p:spPr>
        <p:txBody>
          <a:bodyPr wrap="square">
            <a:spAutoFit/>
          </a:bodyPr>
          <a:lstStyle/>
          <a:p>
            <a:r>
              <a:rPr lang="en-AU" sz="2600" dirty="0"/>
              <a:t>There are three main types of civil law:</a:t>
            </a:r>
          </a:p>
          <a:p>
            <a:endParaRPr lang="en-AU" sz="2600" dirty="0"/>
          </a:p>
          <a:p>
            <a:pPr marL="285750" indent="-285750">
              <a:buFont typeface="Arial" panose="020B0604020202020204" pitchFamily="34" charset="0"/>
              <a:buChar char="•"/>
            </a:pPr>
            <a:r>
              <a:rPr lang="en-AU" sz="2600" dirty="0"/>
              <a:t>Contract Law</a:t>
            </a:r>
          </a:p>
          <a:p>
            <a:pPr marL="285750" indent="-285750">
              <a:buFont typeface="Arial" panose="020B0604020202020204" pitchFamily="34" charset="0"/>
              <a:buChar char="•"/>
            </a:pPr>
            <a:r>
              <a:rPr lang="en-AU" sz="2600" dirty="0"/>
              <a:t>Family Law </a:t>
            </a:r>
          </a:p>
          <a:p>
            <a:pPr marL="285750" indent="-285750">
              <a:buFont typeface="Arial" panose="020B0604020202020204" pitchFamily="34" charset="0"/>
              <a:buChar char="•"/>
            </a:pPr>
            <a:r>
              <a:rPr lang="en-AU" sz="2600" dirty="0"/>
              <a:t>Tort Law </a:t>
            </a:r>
          </a:p>
        </p:txBody>
      </p:sp>
      <p:sp>
        <p:nvSpPr>
          <p:cNvPr id="9" name="TextBox 8">
            <a:extLst>
              <a:ext uri="{FF2B5EF4-FFF2-40B4-BE49-F238E27FC236}">
                <a16:creationId xmlns:a16="http://schemas.microsoft.com/office/drawing/2014/main" id="{6E00FF20-8788-4EED-BF55-391CD8528AF9}"/>
              </a:ext>
            </a:extLst>
          </p:cNvPr>
          <p:cNvSpPr txBox="1"/>
          <p:nvPr/>
        </p:nvSpPr>
        <p:spPr>
          <a:xfrm>
            <a:off x="-23104" y="3170929"/>
            <a:ext cx="9143999" cy="430887"/>
          </a:xfrm>
          <a:prstGeom prst="rect">
            <a:avLst/>
          </a:prstGeom>
          <a:solidFill>
            <a:srgbClr val="FFC000"/>
          </a:solidFill>
        </p:spPr>
        <p:txBody>
          <a:bodyPr wrap="square" rtlCol="0">
            <a:spAutoFit/>
          </a:bodyPr>
          <a:lstStyle/>
          <a:p>
            <a:pPr algn="ctr"/>
            <a:r>
              <a:rPr lang="en-AU" sz="2200" b="1" dirty="0"/>
              <a:t>Write this list on your activity sheet</a:t>
            </a:r>
          </a:p>
        </p:txBody>
      </p:sp>
      <p:pic>
        <p:nvPicPr>
          <p:cNvPr id="11" name="Graphic 10" descr="Pencil">
            <a:extLst>
              <a:ext uri="{FF2B5EF4-FFF2-40B4-BE49-F238E27FC236}">
                <a16:creationId xmlns:a16="http://schemas.microsoft.com/office/drawing/2014/main" id="{B1D93839-9B5E-4F7F-BD45-E9EC934965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126" y="2925800"/>
            <a:ext cx="914400" cy="914400"/>
          </a:xfrm>
          <a:prstGeom prst="rect">
            <a:avLst/>
          </a:prstGeom>
        </p:spPr>
      </p:pic>
    </p:spTree>
    <p:extLst>
      <p:ext uri="{BB962C8B-B14F-4D97-AF65-F5344CB8AC3E}">
        <p14:creationId xmlns:p14="http://schemas.microsoft.com/office/powerpoint/2010/main" val="160259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E2D-F095-49D0-B940-C9E58169932C}"/>
              </a:ext>
            </a:extLst>
          </p:cNvPr>
          <p:cNvSpPr>
            <a:spLocks noGrp="1"/>
          </p:cNvSpPr>
          <p:nvPr>
            <p:ph type="title"/>
          </p:nvPr>
        </p:nvSpPr>
        <p:spPr/>
        <p:txBody>
          <a:bodyPr/>
          <a:lstStyle/>
          <a:p>
            <a:r>
              <a:rPr lang="en-AU" dirty="0"/>
              <a:t>Tort Law</a:t>
            </a:r>
          </a:p>
        </p:txBody>
      </p:sp>
      <p:sp>
        <p:nvSpPr>
          <p:cNvPr id="3" name="TextBox 2">
            <a:extLst>
              <a:ext uri="{FF2B5EF4-FFF2-40B4-BE49-F238E27FC236}">
                <a16:creationId xmlns:a16="http://schemas.microsoft.com/office/drawing/2014/main" id="{EFDDF207-0B5E-4CAF-8031-FF49E9D4D07A}"/>
              </a:ext>
            </a:extLst>
          </p:cNvPr>
          <p:cNvSpPr txBox="1"/>
          <p:nvPr/>
        </p:nvSpPr>
        <p:spPr>
          <a:xfrm>
            <a:off x="696036" y="1351128"/>
            <a:ext cx="7738280" cy="3170099"/>
          </a:xfrm>
          <a:prstGeom prst="rect">
            <a:avLst/>
          </a:prstGeom>
          <a:noFill/>
        </p:spPr>
        <p:txBody>
          <a:bodyPr wrap="square" rtlCol="0">
            <a:spAutoFit/>
          </a:bodyPr>
          <a:lstStyle/>
          <a:p>
            <a:r>
              <a:rPr lang="en-AU" sz="2600" dirty="0"/>
              <a:t>Tort law is a particular kind of civil law and is derived through common law. They are wrongful acts that result in injury to another.</a:t>
            </a:r>
          </a:p>
          <a:p>
            <a:endParaRPr lang="en-AU" sz="2600" dirty="0"/>
          </a:p>
          <a:p>
            <a:endParaRPr lang="en-AU" sz="2600" dirty="0"/>
          </a:p>
          <a:p>
            <a:endParaRPr lang="en-AU" sz="2600" dirty="0"/>
          </a:p>
          <a:p>
            <a:endParaRPr lang="en-AU" sz="2600" dirty="0"/>
          </a:p>
          <a:p>
            <a:endParaRPr lang="en-AU" dirty="0"/>
          </a:p>
        </p:txBody>
      </p:sp>
      <p:grpSp>
        <p:nvGrpSpPr>
          <p:cNvPr id="4" name="Group 3">
            <a:extLst>
              <a:ext uri="{FF2B5EF4-FFF2-40B4-BE49-F238E27FC236}">
                <a16:creationId xmlns:a16="http://schemas.microsoft.com/office/drawing/2014/main" id="{58CA61BE-9D67-4D7A-98F7-B7DDFCB2DA7C}"/>
              </a:ext>
            </a:extLst>
          </p:cNvPr>
          <p:cNvGrpSpPr/>
          <p:nvPr/>
        </p:nvGrpSpPr>
        <p:grpSpPr>
          <a:xfrm>
            <a:off x="1" y="2402770"/>
            <a:ext cx="9143999" cy="914400"/>
            <a:chOff x="1" y="1923725"/>
            <a:chExt cx="9143999" cy="914400"/>
          </a:xfrm>
        </p:grpSpPr>
        <p:sp>
          <p:nvSpPr>
            <p:cNvPr id="5" name="TextBox 4">
              <a:extLst>
                <a:ext uri="{FF2B5EF4-FFF2-40B4-BE49-F238E27FC236}">
                  <a16:creationId xmlns:a16="http://schemas.microsoft.com/office/drawing/2014/main" id="{24E9FC26-ADD3-4D2F-BF63-8FA3440E8AA7}"/>
                </a:ext>
              </a:extLst>
            </p:cNvPr>
            <p:cNvSpPr txBox="1"/>
            <p:nvPr/>
          </p:nvSpPr>
          <p:spPr>
            <a:xfrm>
              <a:off x="1" y="2186098"/>
              <a:ext cx="9143999" cy="430887"/>
            </a:xfrm>
            <a:prstGeom prst="rect">
              <a:avLst/>
            </a:prstGeom>
            <a:solidFill>
              <a:srgbClr val="FFC000"/>
            </a:solidFill>
          </p:spPr>
          <p:txBody>
            <a:bodyPr wrap="square" rtlCol="0">
              <a:spAutoFit/>
            </a:bodyPr>
            <a:lstStyle/>
            <a:p>
              <a:pPr algn="ctr"/>
              <a:r>
                <a:rPr lang="en-AU" sz="2200" b="1" dirty="0"/>
                <a:t>Include some examples on your activity sheet</a:t>
              </a:r>
            </a:p>
          </p:txBody>
        </p:sp>
        <p:pic>
          <p:nvPicPr>
            <p:cNvPr id="6" name="Graphic 5" descr="Pencil">
              <a:extLst>
                <a:ext uri="{FF2B5EF4-FFF2-40B4-BE49-F238E27FC236}">
                  <a16:creationId xmlns:a16="http://schemas.microsoft.com/office/drawing/2014/main" id="{8F131893-6C1F-4ABB-B3DA-19CDA32A8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6385" y="1923725"/>
              <a:ext cx="914400" cy="914400"/>
            </a:xfrm>
            <a:prstGeom prst="rect">
              <a:avLst/>
            </a:prstGeom>
          </p:spPr>
        </p:pic>
      </p:grpSp>
      <p:pic>
        <p:nvPicPr>
          <p:cNvPr id="8" name="Graphic 7" descr="Ear">
            <a:extLst>
              <a:ext uri="{FF2B5EF4-FFF2-40B4-BE49-F238E27FC236}">
                <a16:creationId xmlns:a16="http://schemas.microsoft.com/office/drawing/2014/main" id="{0E62D349-B080-4808-8BA8-B40725B5D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0073" y="136348"/>
            <a:ext cx="914400" cy="914400"/>
          </a:xfrm>
          <a:prstGeom prst="rect">
            <a:avLst/>
          </a:prstGeom>
        </p:spPr>
      </p:pic>
      <p:sp>
        <p:nvSpPr>
          <p:cNvPr id="12" name="TextBox 11">
            <a:extLst>
              <a:ext uri="{FF2B5EF4-FFF2-40B4-BE49-F238E27FC236}">
                <a16:creationId xmlns:a16="http://schemas.microsoft.com/office/drawing/2014/main" id="{C5FCE1C5-0D44-4571-A6B1-2EAA5BE1887C}"/>
              </a:ext>
            </a:extLst>
          </p:cNvPr>
          <p:cNvSpPr txBox="1"/>
          <p:nvPr/>
        </p:nvSpPr>
        <p:spPr>
          <a:xfrm>
            <a:off x="696036" y="3144406"/>
            <a:ext cx="8224194" cy="892552"/>
          </a:xfrm>
          <a:prstGeom prst="rect">
            <a:avLst/>
          </a:prstGeom>
          <a:noFill/>
        </p:spPr>
        <p:txBody>
          <a:bodyPr wrap="square">
            <a:spAutoFit/>
          </a:bodyPr>
          <a:lstStyle/>
          <a:p>
            <a:r>
              <a:rPr lang="en-AU" sz="2600" dirty="0"/>
              <a:t>Examples of torts are injury to another person’s body, property, dignity or reputation.</a:t>
            </a:r>
          </a:p>
        </p:txBody>
      </p:sp>
      <p:sp>
        <p:nvSpPr>
          <p:cNvPr id="11" name="TextBox 10">
            <a:extLst>
              <a:ext uri="{FF2B5EF4-FFF2-40B4-BE49-F238E27FC236}">
                <a16:creationId xmlns:a16="http://schemas.microsoft.com/office/drawing/2014/main" id="{D2D6D701-0806-4E6A-B1A6-F28285608E41}"/>
              </a:ext>
            </a:extLst>
          </p:cNvPr>
          <p:cNvSpPr txBox="1"/>
          <p:nvPr/>
        </p:nvSpPr>
        <p:spPr>
          <a:xfrm>
            <a:off x="709684" y="4120417"/>
            <a:ext cx="8224194" cy="892552"/>
          </a:xfrm>
          <a:prstGeom prst="rect">
            <a:avLst/>
          </a:prstGeom>
          <a:noFill/>
        </p:spPr>
        <p:txBody>
          <a:bodyPr wrap="square">
            <a:spAutoFit/>
          </a:bodyPr>
          <a:lstStyle/>
          <a:p>
            <a:r>
              <a:rPr lang="en-AU" sz="2600" dirty="0"/>
              <a:t>Torts can be classified as:</a:t>
            </a:r>
          </a:p>
          <a:p>
            <a:endParaRPr lang="en-AU" sz="2600" dirty="0"/>
          </a:p>
        </p:txBody>
      </p:sp>
      <p:sp>
        <p:nvSpPr>
          <p:cNvPr id="13" name="TextBox 12">
            <a:extLst>
              <a:ext uri="{FF2B5EF4-FFF2-40B4-BE49-F238E27FC236}">
                <a16:creationId xmlns:a16="http://schemas.microsoft.com/office/drawing/2014/main" id="{413F8BA6-1E29-4A97-93FA-485C452B4209}"/>
              </a:ext>
            </a:extLst>
          </p:cNvPr>
          <p:cNvSpPr txBox="1"/>
          <p:nvPr/>
        </p:nvSpPr>
        <p:spPr>
          <a:xfrm>
            <a:off x="696036" y="4614420"/>
            <a:ext cx="8224194" cy="2092881"/>
          </a:xfrm>
          <a:prstGeom prst="rect">
            <a:avLst/>
          </a:prstGeom>
          <a:noFill/>
        </p:spPr>
        <p:txBody>
          <a:bodyPr wrap="square">
            <a:spAutoFit/>
          </a:bodyPr>
          <a:lstStyle/>
          <a:p>
            <a:pPr marL="457200" indent="-457200">
              <a:buFont typeface="Arial" panose="020B0604020202020204" pitchFamily="34" charset="0"/>
              <a:buChar char="•"/>
            </a:pPr>
            <a:r>
              <a:rPr lang="en-AU" sz="2600" dirty="0"/>
              <a:t>Trespass</a:t>
            </a:r>
          </a:p>
          <a:p>
            <a:pPr marL="457200" indent="-457200">
              <a:buFont typeface="Arial" panose="020B0604020202020204" pitchFamily="34" charset="0"/>
              <a:buChar char="•"/>
            </a:pPr>
            <a:r>
              <a:rPr lang="en-AU" sz="2600" dirty="0"/>
              <a:t>Negligence</a:t>
            </a:r>
          </a:p>
          <a:p>
            <a:pPr marL="457200" indent="-457200">
              <a:buFont typeface="Arial" panose="020B0604020202020204" pitchFamily="34" charset="0"/>
              <a:buChar char="•"/>
            </a:pPr>
            <a:r>
              <a:rPr lang="en-AU" sz="2600" dirty="0"/>
              <a:t>Nuisance</a:t>
            </a:r>
          </a:p>
          <a:p>
            <a:pPr marL="457200" indent="-457200">
              <a:buFont typeface="Arial" panose="020B0604020202020204" pitchFamily="34" charset="0"/>
              <a:buChar char="•"/>
            </a:pPr>
            <a:r>
              <a:rPr lang="en-AU" sz="2600" dirty="0"/>
              <a:t>Defamation</a:t>
            </a:r>
          </a:p>
          <a:p>
            <a:endParaRPr lang="en-AU" sz="2600" dirty="0"/>
          </a:p>
        </p:txBody>
      </p:sp>
      <p:grpSp>
        <p:nvGrpSpPr>
          <p:cNvPr id="14" name="Group 13">
            <a:extLst>
              <a:ext uri="{FF2B5EF4-FFF2-40B4-BE49-F238E27FC236}">
                <a16:creationId xmlns:a16="http://schemas.microsoft.com/office/drawing/2014/main" id="{8D191446-8C91-429F-A346-F08D86F2887B}"/>
              </a:ext>
            </a:extLst>
          </p:cNvPr>
          <p:cNvGrpSpPr/>
          <p:nvPr/>
        </p:nvGrpSpPr>
        <p:grpSpPr>
          <a:xfrm>
            <a:off x="-9526" y="6137365"/>
            <a:ext cx="9143999" cy="914400"/>
            <a:chOff x="1" y="1923725"/>
            <a:chExt cx="9143999" cy="914400"/>
          </a:xfrm>
        </p:grpSpPr>
        <p:sp>
          <p:nvSpPr>
            <p:cNvPr id="15" name="TextBox 14">
              <a:extLst>
                <a:ext uri="{FF2B5EF4-FFF2-40B4-BE49-F238E27FC236}">
                  <a16:creationId xmlns:a16="http://schemas.microsoft.com/office/drawing/2014/main" id="{9A21B5AF-551C-471F-BAFE-809CCAC67DDC}"/>
                </a:ext>
              </a:extLst>
            </p:cNvPr>
            <p:cNvSpPr txBox="1"/>
            <p:nvPr/>
          </p:nvSpPr>
          <p:spPr>
            <a:xfrm>
              <a:off x="1" y="2186098"/>
              <a:ext cx="9143999" cy="430887"/>
            </a:xfrm>
            <a:prstGeom prst="rect">
              <a:avLst/>
            </a:prstGeom>
            <a:solidFill>
              <a:srgbClr val="FFC000"/>
            </a:solidFill>
          </p:spPr>
          <p:txBody>
            <a:bodyPr wrap="square" rtlCol="0">
              <a:spAutoFit/>
            </a:bodyPr>
            <a:lstStyle/>
            <a:p>
              <a:pPr algn="ctr"/>
              <a:r>
                <a:rPr lang="en-AU" sz="2200" b="1" dirty="0"/>
                <a:t>Record this list on your activity sheet</a:t>
              </a:r>
            </a:p>
          </p:txBody>
        </p:sp>
        <p:pic>
          <p:nvPicPr>
            <p:cNvPr id="16" name="Graphic 15" descr="Pencil">
              <a:extLst>
                <a:ext uri="{FF2B5EF4-FFF2-40B4-BE49-F238E27FC236}">
                  <a16:creationId xmlns:a16="http://schemas.microsoft.com/office/drawing/2014/main" id="{ADD848EE-40FB-414B-BC18-24552774F8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6385" y="1923725"/>
              <a:ext cx="914400" cy="914400"/>
            </a:xfrm>
            <a:prstGeom prst="rect">
              <a:avLst/>
            </a:prstGeom>
          </p:spPr>
        </p:pic>
      </p:grpSp>
    </p:spTree>
    <p:extLst>
      <p:ext uri="{BB962C8B-B14F-4D97-AF65-F5344CB8AC3E}">
        <p14:creationId xmlns:p14="http://schemas.microsoft.com/office/powerpoint/2010/main" val="18077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E2D-F095-49D0-B940-C9E58169932C}"/>
              </a:ext>
            </a:extLst>
          </p:cNvPr>
          <p:cNvSpPr>
            <a:spLocks noGrp="1"/>
          </p:cNvSpPr>
          <p:nvPr>
            <p:ph type="title"/>
          </p:nvPr>
        </p:nvSpPr>
        <p:spPr/>
        <p:txBody>
          <a:bodyPr/>
          <a:lstStyle/>
          <a:p>
            <a:r>
              <a:rPr lang="en-AU" dirty="0"/>
              <a:t>Tort Law</a:t>
            </a:r>
          </a:p>
        </p:txBody>
      </p:sp>
      <p:sp>
        <p:nvSpPr>
          <p:cNvPr id="3" name="TextBox 2">
            <a:extLst>
              <a:ext uri="{FF2B5EF4-FFF2-40B4-BE49-F238E27FC236}">
                <a16:creationId xmlns:a16="http://schemas.microsoft.com/office/drawing/2014/main" id="{EFDDF207-0B5E-4CAF-8031-FF49E9D4D07A}"/>
              </a:ext>
            </a:extLst>
          </p:cNvPr>
          <p:cNvSpPr txBox="1"/>
          <p:nvPr/>
        </p:nvSpPr>
        <p:spPr>
          <a:xfrm>
            <a:off x="696036" y="1351128"/>
            <a:ext cx="7738280" cy="2769989"/>
          </a:xfrm>
          <a:prstGeom prst="rect">
            <a:avLst/>
          </a:prstGeom>
          <a:noFill/>
        </p:spPr>
        <p:txBody>
          <a:bodyPr wrap="square" rtlCol="0">
            <a:spAutoFit/>
          </a:bodyPr>
          <a:lstStyle/>
          <a:p>
            <a:endParaRPr lang="en-AU" sz="2600" dirty="0"/>
          </a:p>
          <a:p>
            <a:r>
              <a:rPr lang="en-AU" sz="2600" dirty="0"/>
              <a:t>How would you classify the noisy barking dog from the earlier slide?</a:t>
            </a:r>
          </a:p>
          <a:p>
            <a:endParaRPr lang="en-AU" sz="2600" dirty="0"/>
          </a:p>
          <a:p>
            <a:endParaRPr lang="en-AU" sz="2600" dirty="0"/>
          </a:p>
          <a:p>
            <a:endParaRPr lang="en-AU" sz="2600" dirty="0"/>
          </a:p>
          <a:p>
            <a:endParaRPr lang="en-AU" dirty="0"/>
          </a:p>
        </p:txBody>
      </p:sp>
      <p:pic>
        <p:nvPicPr>
          <p:cNvPr id="8" name="Graphic 7" descr="Ear">
            <a:extLst>
              <a:ext uri="{FF2B5EF4-FFF2-40B4-BE49-F238E27FC236}">
                <a16:creationId xmlns:a16="http://schemas.microsoft.com/office/drawing/2014/main" id="{0E62D349-B080-4808-8BA8-B40725B5D3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0073" y="136348"/>
            <a:ext cx="914400" cy="914400"/>
          </a:xfrm>
          <a:prstGeom prst="rect">
            <a:avLst/>
          </a:prstGeom>
        </p:spPr>
      </p:pic>
      <p:sp>
        <p:nvSpPr>
          <p:cNvPr id="12" name="TextBox 11">
            <a:extLst>
              <a:ext uri="{FF2B5EF4-FFF2-40B4-BE49-F238E27FC236}">
                <a16:creationId xmlns:a16="http://schemas.microsoft.com/office/drawing/2014/main" id="{C5FCE1C5-0D44-4571-A6B1-2EAA5BE1887C}"/>
              </a:ext>
            </a:extLst>
          </p:cNvPr>
          <p:cNvSpPr txBox="1"/>
          <p:nvPr/>
        </p:nvSpPr>
        <p:spPr>
          <a:xfrm>
            <a:off x="696036" y="3144406"/>
            <a:ext cx="8224194" cy="492443"/>
          </a:xfrm>
          <a:prstGeom prst="rect">
            <a:avLst/>
          </a:prstGeom>
          <a:noFill/>
        </p:spPr>
        <p:txBody>
          <a:bodyPr wrap="square">
            <a:spAutoFit/>
          </a:bodyPr>
          <a:lstStyle/>
          <a:p>
            <a:r>
              <a:rPr lang="en-AU" sz="2600" dirty="0"/>
              <a:t>Is it an example of:</a:t>
            </a:r>
          </a:p>
        </p:txBody>
      </p:sp>
      <p:sp>
        <p:nvSpPr>
          <p:cNvPr id="13" name="TextBox 12">
            <a:extLst>
              <a:ext uri="{FF2B5EF4-FFF2-40B4-BE49-F238E27FC236}">
                <a16:creationId xmlns:a16="http://schemas.microsoft.com/office/drawing/2014/main" id="{413F8BA6-1E29-4A97-93FA-485C452B4209}"/>
              </a:ext>
            </a:extLst>
          </p:cNvPr>
          <p:cNvSpPr txBox="1"/>
          <p:nvPr/>
        </p:nvSpPr>
        <p:spPr>
          <a:xfrm>
            <a:off x="696036" y="3946909"/>
            <a:ext cx="8224194" cy="2092881"/>
          </a:xfrm>
          <a:prstGeom prst="rect">
            <a:avLst/>
          </a:prstGeom>
          <a:noFill/>
        </p:spPr>
        <p:txBody>
          <a:bodyPr wrap="square">
            <a:spAutoFit/>
          </a:bodyPr>
          <a:lstStyle/>
          <a:p>
            <a:pPr marL="457200" indent="-457200">
              <a:buFont typeface="Arial" panose="020B0604020202020204" pitchFamily="34" charset="0"/>
              <a:buChar char="•"/>
            </a:pPr>
            <a:r>
              <a:rPr lang="en-AU" sz="2600" dirty="0"/>
              <a:t>Trespass</a:t>
            </a:r>
          </a:p>
          <a:p>
            <a:pPr marL="457200" indent="-457200">
              <a:buFont typeface="Arial" panose="020B0604020202020204" pitchFamily="34" charset="0"/>
              <a:buChar char="•"/>
            </a:pPr>
            <a:r>
              <a:rPr lang="en-AU" sz="2600" dirty="0"/>
              <a:t>Negligence</a:t>
            </a:r>
          </a:p>
          <a:p>
            <a:pPr marL="457200" indent="-457200">
              <a:buFont typeface="Arial" panose="020B0604020202020204" pitchFamily="34" charset="0"/>
              <a:buChar char="•"/>
            </a:pPr>
            <a:r>
              <a:rPr lang="en-AU" sz="2600" dirty="0"/>
              <a:t>Nuisance</a:t>
            </a:r>
          </a:p>
          <a:p>
            <a:pPr marL="457200" indent="-457200">
              <a:buFont typeface="Arial" panose="020B0604020202020204" pitchFamily="34" charset="0"/>
              <a:buChar char="•"/>
            </a:pPr>
            <a:r>
              <a:rPr lang="en-AU" sz="2600" dirty="0"/>
              <a:t>Defamation</a:t>
            </a:r>
          </a:p>
          <a:p>
            <a:endParaRPr lang="en-AU" sz="2600" dirty="0"/>
          </a:p>
        </p:txBody>
      </p:sp>
      <p:sp>
        <p:nvSpPr>
          <p:cNvPr id="7" name="Rectangle 6">
            <a:extLst>
              <a:ext uri="{FF2B5EF4-FFF2-40B4-BE49-F238E27FC236}">
                <a16:creationId xmlns:a16="http://schemas.microsoft.com/office/drawing/2014/main" id="{72B908A5-7416-4B54-8A62-3A5F0B40B200}"/>
              </a:ext>
            </a:extLst>
          </p:cNvPr>
          <p:cNvSpPr/>
          <p:nvPr/>
        </p:nvSpPr>
        <p:spPr>
          <a:xfrm>
            <a:off x="1009934" y="4735773"/>
            <a:ext cx="1842448" cy="504967"/>
          </a:xfrm>
          <a:prstGeom prst="rect">
            <a:avLst/>
          </a:pr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9422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C2A6-BDB1-4D50-9FA1-2C5407174787}"/>
              </a:ext>
            </a:extLst>
          </p:cNvPr>
          <p:cNvSpPr>
            <a:spLocks noGrp="1"/>
          </p:cNvSpPr>
          <p:nvPr>
            <p:ph type="title"/>
          </p:nvPr>
        </p:nvSpPr>
        <p:spPr/>
        <p:txBody>
          <a:bodyPr/>
          <a:lstStyle/>
          <a:p>
            <a:pPr algn="ctr"/>
            <a:r>
              <a:rPr lang="en-AU" dirty="0"/>
              <a:t>Donoghue v Stevenson </a:t>
            </a:r>
            <a:br>
              <a:rPr lang="en-AU" dirty="0"/>
            </a:br>
            <a:r>
              <a:rPr lang="en-AU" dirty="0"/>
              <a:t>a case of negligence</a:t>
            </a:r>
          </a:p>
        </p:txBody>
      </p:sp>
      <p:pic>
        <p:nvPicPr>
          <p:cNvPr id="3" name="Picture 2">
            <a:hlinkClick r:id="rId3"/>
            <a:extLst>
              <a:ext uri="{FF2B5EF4-FFF2-40B4-BE49-F238E27FC236}">
                <a16:creationId xmlns:a16="http://schemas.microsoft.com/office/drawing/2014/main" id="{DEA0058E-0397-4F83-9DF7-F4E56408CE53}"/>
              </a:ext>
            </a:extLst>
          </p:cNvPr>
          <p:cNvPicPr>
            <a:picLocks noChangeAspect="1"/>
          </p:cNvPicPr>
          <p:nvPr/>
        </p:nvPicPr>
        <p:blipFill rotWithShape="1">
          <a:blip r:embed="rId4"/>
          <a:srcRect t="11221"/>
          <a:stretch/>
        </p:blipFill>
        <p:spPr>
          <a:xfrm>
            <a:off x="1961527" y="1671980"/>
            <a:ext cx="5211416" cy="2221841"/>
          </a:xfrm>
          <a:prstGeom prst="rect">
            <a:avLst/>
          </a:prstGeom>
        </p:spPr>
      </p:pic>
      <p:pic>
        <p:nvPicPr>
          <p:cNvPr id="5" name="Graphic 4" descr="Presentation with media">
            <a:hlinkClick r:id="rId3"/>
            <a:extLst>
              <a:ext uri="{FF2B5EF4-FFF2-40B4-BE49-F238E27FC236}">
                <a16:creationId xmlns:a16="http://schemas.microsoft.com/office/drawing/2014/main" id="{829334BD-68A6-462B-8DC0-9694F3F71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0029" y="4617721"/>
            <a:ext cx="2443942" cy="2443942"/>
          </a:xfrm>
          <a:prstGeom prst="rect">
            <a:avLst/>
          </a:prstGeom>
        </p:spPr>
      </p:pic>
      <p:sp>
        <p:nvSpPr>
          <p:cNvPr id="6" name="TextBox 5">
            <a:extLst>
              <a:ext uri="{FF2B5EF4-FFF2-40B4-BE49-F238E27FC236}">
                <a16:creationId xmlns:a16="http://schemas.microsoft.com/office/drawing/2014/main" id="{0C2C1E43-4DD6-478E-B9FA-8D9C9873CD6E}"/>
              </a:ext>
            </a:extLst>
          </p:cNvPr>
          <p:cNvSpPr txBox="1"/>
          <p:nvPr/>
        </p:nvSpPr>
        <p:spPr>
          <a:xfrm>
            <a:off x="635315" y="4055716"/>
            <a:ext cx="7863840" cy="707886"/>
          </a:xfrm>
          <a:prstGeom prst="rect">
            <a:avLst/>
          </a:prstGeom>
          <a:noFill/>
        </p:spPr>
        <p:txBody>
          <a:bodyPr wrap="square" rtlCol="0">
            <a:spAutoFit/>
          </a:bodyPr>
          <a:lstStyle/>
          <a:p>
            <a:pPr algn="ctr"/>
            <a:r>
              <a:rPr lang="en-AU" sz="2000" b="1" dirty="0"/>
              <a:t>Watch the video to see example of negligence and precedent in this famous case. Then complete Activity 2.</a:t>
            </a:r>
          </a:p>
        </p:txBody>
      </p:sp>
      <p:sp>
        <p:nvSpPr>
          <p:cNvPr id="4" name="TextBox 3">
            <a:extLst>
              <a:ext uri="{FF2B5EF4-FFF2-40B4-BE49-F238E27FC236}">
                <a16:creationId xmlns:a16="http://schemas.microsoft.com/office/drawing/2014/main" id="{C99FCE6D-40DA-4AA4-8D7F-8CA108A96971}"/>
              </a:ext>
            </a:extLst>
          </p:cNvPr>
          <p:cNvSpPr txBox="1"/>
          <p:nvPr/>
        </p:nvSpPr>
        <p:spPr>
          <a:xfrm>
            <a:off x="1" y="3978772"/>
            <a:ext cx="9143999" cy="769441"/>
          </a:xfrm>
          <a:prstGeom prst="rect">
            <a:avLst/>
          </a:prstGeom>
          <a:solidFill>
            <a:srgbClr val="FFC000"/>
          </a:solidFill>
        </p:spPr>
        <p:txBody>
          <a:bodyPr wrap="square" rtlCol="0">
            <a:spAutoFit/>
          </a:bodyPr>
          <a:lstStyle/>
          <a:p>
            <a:pPr algn="ctr"/>
            <a:r>
              <a:rPr lang="en-AU" sz="2200" b="1" dirty="0"/>
              <a:t>Write some notes on this case</a:t>
            </a:r>
          </a:p>
          <a:p>
            <a:pPr algn="ctr"/>
            <a:r>
              <a:rPr lang="en-AU" sz="2200" b="1" dirty="0"/>
              <a:t>on your activity sheet</a:t>
            </a:r>
          </a:p>
        </p:txBody>
      </p:sp>
      <p:pic>
        <p:nvPicPr>
          <p:cNvPr id="12" name="Graphic 11" descr="Pencil">
            <a:extLst>
              <a:ext uri="{FF2B5EF4-FFF2-40B4-BE49-F238E27FC236}">
                <a16:creationId xmlns:a16="http://schemas.microsoft.com/office/drawing/2014/main" id="{3BFD21D6-2CCD-449A-ABD5-AE78D38189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6192" y="3893821"/>
            <a:ext cx="914400" cy="914400"/>
          </a:xfrm>
          <a:prstGeom prst="rect">
            <a:avLst/>
          </a:prstGeom>
        </p:spPr>
      </p:pic>
    </p:spTree>
    <p:extLst>
      <p:ext uri="{BB962C8B-B14F-4D97-AF65-F5344CB8AC3E}">
        <p14:creationId xmlns:p14="http://schemas.microsoft.com/office/powerpoint/2010/main" val="132818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05CB-B9B1-4829-B3FD-E3337EC65AB5}"/>
              </a:ext>
            </a:extLst>
          </p:cNvPr>
          <p:cNvSpPr>
            <a:spLocks noGrp="1"/>
          </p:cNvSpPr>
          <p:nvPr>
            <p:ph type="title"/>
          </p:nvPr>
        </p:nvSpPr>
        <p:spPr/>
        <p:txBody>
          <a:bodyPr/>
          <a:lstStyle/>
          <a:p>
            <a:r>
              <a:rPr lang="en-AU" dirty="0"/>
              <a:t>Complete the Quiz</a:t>
            </a:r>
          </a:p>
        </p:txBody>
      </p:sp>
      <p:sp>
        <p:nvSpPr>
          <p:cNvPr id="3" name="Rectangle 2">
            <a:extLst>
              <a:ext uri="{FF2B5EF4-FFF2-40B4-BE49-F238E27FC236}">
                <a16:creationId xmlns:a16="http://schemas.microsoft.com/office/drawing/2014/main" id="{DD24815F-22F3-4884-8BE1-33746933FF6E}"/>
              </a:ext>
            </a:extLst>
          </p:cNvPr>
          <p:cNvSpPr/>
          <p:nvPr/>
        </p:nvSpPr>
        <p:spPr>
          <a:xfrm>
            <a:off x="2038350" y="2514600"/>
            <a:ext cx="5600700" cy="2781300"/>
          </a:xfrm>
          <a:prstGeom prst="rect">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Check your understanding by completing the short quiz.</a:t>
            </a:r>
          </a:p>
        </p:txBody>
      </p:sp>
    </p:spTree>
    <p:extLst>
      <p:ext uri="{BB962C8B-B14F-4D97-AF65-F5344CB8AC3E}">
        <p14:creationId xmlns:p14="http://schemas.microsoft.com/office/powerpoint/2010/main" val="867016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57F6930-C0FF-4965-A2C1-110CDCF8C96D}"/>
              </a:ext>
            </a:extLst>
          </p:cNvPr>
          <p:cNvSpPr txBox="1">
            <a:spLocks/>
          </p:cNvSpPr>
          <p:nvPr/>
        </p:nvSpPr>
        <p:spPr>
          <a:xfrm>
            <a:off x="457195" y="1022263"/>
            <a:ext cx="8220075" cy="994306"/>
          </a:xfrm>
          <a:prstGeom prst="roundRect">
            <a:avLst>
              <a:gd name="adj" fmla="val 9641"/>
            </a:avLst>
          </a:prstGeom>
          <a:noFill/>
          <a:ln w="25400">
            <a:noFill/>
          </a:ln>
        </p:spPr>
        <p:txBody>
          <a:bodyPr vert="horz" lIns="252000" tIns="252000" rIns="252000" bIns="252000" rtlCol="0" anchor="ctr" anchorCtr="1">
            <a:noAutofit/>
          </a:bodyPr>
          <a:lstStyle>
            <a:lvl1pPr algn="l" defTabSz="914400" rtl="0" eaLnBrk="1" latinLnBrk="0" hangingPunct="1">
              <a:lnSpc>
                <a:spcPct val="90000"/>
              </a:lnSpc>
              <a:spcBef>
                <a:spcPct val="0"/>
              </a:spcBef>
              <a:buNone/>
              <a:defRPr sz="4000" b="1" kern="1200">
                <a:solidFill>
                  <a:srgbClr val="1C1C1C"/>
                </a:solidFill>
                <a:latin typeface="Twinkl" pitchFamily="2" charset="0"/>
                <a:ea typeface="+mj-ea"/>
                <a:cs typeface="+mj-cs"/>
              </a:defRPr>
            </a:lvl1pPr>
          </a:lstStyle>
          <a:p>
            <a:r>
              <a:rPr lang="en-AU" dirty="0"/>
              <a:t>Success Criteria</a:t>
            </a:r>
          </a:p>
        </p:txBody>
      </p:sp>
      <p:sp>
        <p:nvSpPr>
          <p:cNvPr id="6" name="TextBox 5">
            <a:extLst>
              <a:ext uri="{FF2B5EF4-FFF2-40B4-BE49-F238E27FC236}">
                <a16:creationId xmlns:a16="http://schemas.microsoft.com/office/drawing/2014/main" id="{D9006D2C-D516-4FCF-9AB8-2F6C41F908C9}"/>
              </a:ext>
            </a:extLst>
          </p:cNvPr>
          <p:cNvSpPr txBox="1"/>
          <p:nvPr/>
        </p:nvSpPr>
        <p:spPr>
          <a:xfrm>
            <a:off x="976307" y="2606944"/>
            <a:ext cx="7181850" cy="2492990"/>
          </a:xfrm>
          <a:prstGeom prst="rect">
            <a:avLst/>
          </a:prstGeom>
          <a:noFill/>
        </p:spPr>
        <p:txBody>
          <a:bodyPr wrap="square" rtlCol="0">
            <a:spAutoFit/>
          </a:bodyPr>
          <a:lstStyle/>
          <a:p>
            <a:r>
              <a:rPr lang="en-AU" sz="2600" dirty="0"/>
              <a:t>I can …</a:t>
            </a:r>
          </a:p>
          <a:p>
            <a:pPr marL="457200" indent="-457200">
              <a:buFont typeface="Arial" panose="020B0604020202020204" pitchFamily="34" charset="0"/>
              <a:buChar char="•"/>
            </a:pPr>
            <a:r>
              <a:rPr lang="en-AU" sz="2600" dirty="0"/>
              <a:t>Describe the difference between criminal and civil law</a:t>
            </a:r>
          </a:p>
          <a:p>
            <a:pPr marL="457200" indent="-457200">
              <a:buFont typeface="Arial" panose="020B0604020202020204" pitchFamily="34" charset="0"/>
              <a:buChar char="•"/>
            </a:pPr>
            <a:r>
              <a:rPr lang="en-AU" sz="2600" dirty="0"/>
              <a:t>Give examples of criminal and civil law</a:t>
            </a:r>
          </a:p>
          <a:p>
            <a:pPr marL="457200" indent="-457200">
              <a:buFont typeface="Arial" panose="020B0604020202020204" pitchFamily="34" charset="0"/>
              <a:buChar char="•"/>
            </a:pPr>
            <a:r>
              <a:rPr lang="en-AU" sz="2600" dirty="0"/>
              <a:t>Describe common law torts</a:t>
            </a:r>
          </a:p>
          <a:p>
            <a:pPr marL="457200" indent="-457200">
              <a:buFont typeface="Arial" panose="020B0604020202020204" pitchFamily="34" charset="0"/>
              <a:buChar char="•"/>
            </a:pPr>
            <a:r>
              <a:rPr lang="en-AU" sz="2600" dirty="0"/>
              <a:t>Give examples of one tort</a:t>
            </a:r>
          </a:p>
        </p:txBody>
      </p:sp>
    </p:spTree>
    <p:extLst>
      <p:ext uri="{BB962C8B-B14F-4D97-AF65-F5344CB8AC3E}">
        <p14:creationId xmlns:p14="http://schemas.microsoft.com/office/powerpoint/2010/main" val="178865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658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A05D1-8FC0-4746-A935-5C8928C56322}"/>
              </a:ext>
            </a:extLst>
          </p:cNvPr>
          <p:cNvPicPr>
            <a:picLocks noChangeAspect="1"/>
          </p:cNvPicPr>
          <p:nvPr/>
        </p:nvPicPr>
        <p:blipFill rotWithShape="1">
          <a:blip r:embed="rId3"/>
          <a:srcRect l="13846" t="44048" r="14308" b="11896"/>
          <a:stretch/>
        </p:blipFill>
        <p:spPr>
          <a:xfrm>
            <a:off x="1287191" y="1533378"/>
            <a:ext cx="6569613" cy="2264899"/>
          </a:xfrm>
          <a:prstGeom prst="rect">
            <a:avLst/>
          </a:prstGeom>
        </p:spPr>
      </p:pic>
      <p:sp>
        <p:nvSpPr>
          <p:cNvPr id="3" name="TextBox 2">
            <a:extLst>
              <a:ext uri="{FF2B5EF4-FFF2-40B4-BE49-F238E27FC236}">
                <a16:creationId xmlns:a16="http://schemas.microsoft.com/office/drawing/2014/main" id="{88C47E5D-8BC5-4F91-BA92-29D17373F57D}"/>
              </a:ext>
            </a:extLst>
          </p:cNvPr>
          <p:cNvSpPr txBox="1"/>
          <p:nvPr/>
        </p:nvSpPr>
        <p:spPr>
          <a:xfrm>
            <a:off x="1287192" y="4046712"/>
            <a:ext cx="6569613" cy="707886"/>
          </a:xfrm>
          <a:prstGeom prst="rect">
            <a:avLst/>
          </a:prstGeom>
          <a:noFill/>
        </p:spPr>
        <p:txBody>
          <a:bodyPr wrap="square" rtlCol="0">
            <a:spAutoFit/>
          </a:bodyPr>
          <a:lstStyle/>
          <a:p>
            <a:pPr algn="ctr"/>
            <a:r>
              <a:rPr lang="en-AU" sz="4000" dirty="0"/>
              <a:t>Criminal and Civil Law</a:t>
            </a:r>
          </a:p>
        </p:txBody>
      </p:sp>
    </p:spTree>
    <p:extLst>
      <p:ext uri="{BB962C8B-B14F-4D97-AF65-F5344CB8AC3E}">
        <p14:creationId xmlns:p14="http://schemas.microsoft.com/office/powerpoint/2010/main" val="2070006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13D0-4B0D-4361-9F51-F511140EAA96}"/>
              </a:ext>
            </a:extLst>
          </p:cNvPr>
          <p:cNvSpPr>
            <a:spLocks noGrp="1"/>
          </p:cNvSpPr>
          <p:nvPr>
            <p:ph type="title"/>
          </p:nvPr>
        </p:nvSpPr>
        <p:spPr/>
        <p:txBody>
          <a:bodyPr/>
          <a:lstStyle/>
          <a:p>
            <a:r>
              <a:rPr lang="en-AU" dirty="0"/>
              <a:t>Learning Intention</a:t>
            </a:r>
          </a:p>
        </p:txBody>
      </p:sp>
      <p:sp>
        <p:nvSpPr>
          <p:cNvPr id="3" name="Title 1">
            <a:extLst>
              <a:ext uri="{FF2B5EF4-FFF2-40B4-BE49-F238E27FC236}">
                <a16:creationId xmlns:a16="http://schemas.microsoft.com/office/drawing/2014/main" id="{F57F6930-C0FF-4965-A2C1-110CDCF8C96D}"/>
              </a:ext>
            </a:extLst>
          </p:cNvPr>
          <p:cNvSpPr txBox="1">
            <a:spLocks/>
          </p:cNvSpPr>
          <p:nvPr/>
        </p:nvSpPr>
        <p:spPr>
          <a:xfrm>
            <a:off x="457196" y="2546263"/>
            <a:ext cx="8220075" cy="994306"/>
          </a:xfrm>
          <a:prstGeom prst="roundRect">
            <a:avLst>
              <a:gd name="adj" fmla="val 9641"/>
            </a:avLst>
          </a:prstGeom>
          <a:noFill/>
          <a:ln w="25400">
            <a:noFill/>
          </a:ln>
        </p:spPr>
        <p:txBody>
          <a:bodyPr vert="horz" lIns="252000" tIns="252000" rIns="252000" bIns="252000" rtlCol="0" anchor="ctr" anchorCtr="1">
            <a:noAutofit/>
          </a:bodyPr>
          <a:lstStyle>
            <a:lvl1pPr algn="l" defTabSz="914400" rtl="0" eaLnBrk="1" latinLnBrk="0" hangingPunct="1">
              <a:lnSpc>
                <a:spcPct val="90000"/>
              </a:lnSpc>
              <a:spcBef>
                <a:spcPct val="0"/>
              </a:spcBef>
              <a:buNone/>
              <a:defRPr sz="4000" b="1" kern="1200">
                <a:solidFill>
                  <a:srgbClr val="1C1C1C"/>
                </a:solidFill>
                <a:latin typeface="Twinkl" pitchFamily="2" charset="0"/>
                <a:ea typeface="+mj-ea"/>
                <a:cs typeface="+mj-cs"/>
              </a:defRPr>
            </a:lvl1pPr>
          </a:lstStyle>
          <a:p>
            <a:r>
              <a:rPr lang="en-AU" dirty="0"/>
              <a:t>Success Criteria</a:t>
            </a:r>
          </a:p>
        </p:txBody>
      </p:sp>
      <p:sp>
        <p:nvSpPr>
          <p:cNvPr id="4" name="TextBox 3">
            <a:extLst>
              <a:ext uri="{FF2B5EF4-FFF2-40B4-BE49-F238E27FC236}">
                <a16:creationId xmlns:a16="http://schemas.microsoft.com/office/drawing/2014/main" id="{27A2BC8D-2F08-4077-98B7-CDA367F37E5A}"/>
              </a:ext>
            </a:extLst>
          </p:cNvPr>
          <p:cNvSpPr txBox="1"/>
          <p:nvPr/>
        </p:nvSpPr>
        <p:spPr>
          <a:xfrm>
            <a:off x="976309" y="1577686"/>
            <a:ext cx="7181850" cy="892552"/>
          </a:xfrm>
          <a:prstGeom prst="rect">
            <a:avLst/>
          </a:prstGeom>
          <a:noFill/>
        </p:spPr>
        <p:txBody>
          <a:bodyPr wrap="square" rtlCol="0">
            <a:spAutoFit/>
          </a:bodyPr>
          <a:lstStyle/>
          <a:p>
            <a:r>
              <a:rPr lang="en-AU" sz="2600" dirty="0"/>
              <a:t>To investigate the difference between criminal and civil law.</a:t>
            </a:r>
          </a:p>
        </p:txBody>
      </p:sp>
      <p:sp>
        <p:nvSpPr>
          <p:cNvPr id="6" name="TextBox 5">
            <a:extLst>
              <a:ext uri="{FF2B5EF4-FFF2-40B4-BE49-F238E27FC236}">
                <a16:creationId xmlns:a16="http://schemas.microsoft.com/office/drawing/2014/main" id="{D9006D2C-D516-4FCF-9AB8-2F6C41F908C9}"/>
              </a:ext>
            </a:extLst>
          </p:cNvPr>
          <p:cNvSpPr txBox="1"/>
          <p:nvPr/>
        </p:nvSpPr>
        <p:spPr>
          <a:xfrm>
            <a:off x="976308" y="3616594"/>
            <a:ext cx="7181850" cy="2492990"/>
          </a:xfrm>
          <a:prstGeom prst="rect">
            <a:avLst/>
          </a:prstGeom>
          <a:noFill/>
        </p:spPr>
        <p:txBody>
          <a:bodyPr wrap="square" rtlCol="0">
            <a:spAutoFit/>
          </a:bodyPr>
          <a:lstStyle/>
          <a:p>
            <a:r>
              <a:rPr lang="en-AU" sz="2600" dirty="0"/>
              <a:t>I can …</a:t>
            </a:r>
          </a:p>
          <a:p>
            <a:pPr marL="457200" indent="-457200">
              <a:buFont typeface="Arial" panose="020B0604020202020204" pitchFamily="34" charset="0"/>
              <a:buChar char="•"/>
            </a:pPr>
            <a:r>
              <a:rPr lang="en-AU" sz="2600" dirty="0"/>
              <a:t>Describe the difference between criminal and civil law</a:t>
            </a:r>
          </a:p>
          <a:p>
            <a:pPr marL="457200" indent="-457200">
              <a:buFont typeface="Arial" panose="020B0604020202020204" pitchFamily="34" charset="0"/>
              <a:buChar char="•"/>
            </a:pPr>
            <a:r>
              <a:rPr lang="en-AU" sz="2600" dirty="0"/>
              <a:t>Give examples of criminal and civil law</a:t>
            </a:r>
          </a:p>
          <a:p>
            <a:pPr marL="457200" indent="-457200">
              <a:buFont typeface="Arial" panose="020B0604020202020204" pitchFamily="34" charset="0"/>
              <a:buChar char="•"/>
            </a:pPr>
            <a:r>
              <a:rPr lang="en-AU" sz="2600" dirty="0"/>
              <a:t>Describe common law torts</a:t>
            </a:r>
          </a:p>
          <a:p>
            <a:pPr marL="457200" indent="-457200">
              <a:buFont typeface="Arial" panose="020B0604020202020204" pitchFamily="34" charset="0"/>
              <a:buChar char="•"/>
            </a:pPr>
            <a:r>
              <a:rPr lang="en-AU" sz="2600" dirty="0"/>
              <a:t>Give examples of one tort</a:t>
            </a:r>
          </a:p>
        </p:txBody>
      </p:sp>
    </p:spTree>
    <p:extLst>
      <p:ext uri="{BB962C8B-B14F-4D97-AF65-F5344CB8AC3E}">
        <p14:creationId xmlns:p14="http://schemas.microsoft.com/office/powerpoint/2010/main" val="677135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C9C9-2E03-493A-A35E-909865C7827A}"/>
              </a:ext>
            </a:extLst>
          </p:cNvPr>
          <p:cNvSpPr>
            <a:spLocks noGrp="1"/>
          </p:cNvSpPr>
          <p:nvPr>
            <p:ph type="title"/>
          </p:nvPr>
        </p:nvSpPr>
        <p:spPr/>
        <p:txBody>
          <a:bodyPr/>
          <a:lstStyle/>
          <a:p>
            <a:r>
              <a:rPr lang="en-AU" dirty="0"/>
              <a:t>Introduction</a:t>
            </a:r>
          </a:p>
        </p:txBody>
      </p:sp>
      <p:sp>
        <p:nvSpPr>
          <p:cNvPr id="3" name="TextBox 2">
            <a:extLst>
              <a:ext uri="{FF2B5EF4-FFF2-40B4-BE49-F238E27FC236}">
                <a16:creationId xmlns:a16="http://schemas.microsoft.com/office/drawing/2014/main" id="{2FCAEEFE-8EDA-4319-9103-DB3A74106075}"/>
              </a:ext>
            </a:extLst>
          </p:cNvPr>
          <p:cNvSpPr txBox="1"/>
          <p:nvPr/>
        </p:nvSpPr>
        <p:spPr>
          <a:xfrm>
            <a:off x="457198" y="1274564"/>
            <a:ext cx="8229604" cy="4308872"/>
          </a:xfrm>
          <a:prstGeom prst="rect">
            <a:avLst/>
          </a:prstGeom>
          <a:noFill/>
        </p:spPr>
        <p:txBody>
          <a:bodyPr wrap="square" rtlCol="0">
            <a:spAutoFit/>
          </a:bodyPr>
          <a:lstStyle/>
          <a:p>
            <a:r>
              <a:rPr lang="en-AU" sz="2200" dirty="0"/>
              <a:t>Crimes such as murder, burglary and assault are all very serious crimes however, they are not the only type of offences for which people can go to court. </a:t>
            </a:r>
          </a:p>
          <a:p>
            <a:endParaRPr lang="en-AU" sz="2200" dirty="0"/>
          </a:p>
          <a:p>
            <a:r>
              <a:rPr lang="en-AU" sz="2200" dirty="0"/>
              <a:t>Court cases can involve either criminal or civil law and different courts hear different types of cases. </a:t>
            </a:r>
          </a:p>
          <a:p>
            <a:endParaRPr lang="en-AU" sz="2200" dirty="0"/>
          </a:p>
          <a:p>
            <a:r>
              <a:rPr lang="en-AU" sz="2200" dirty="0"/>
              <a:t>The Children's Court of Western Australia deals with offences alleged to have been committed by young people aged 10 to 17 years.</a:t>
            </a:r>
          </a:p>
          <a:p>
            <a:endParaRPr lang="en-AU" dirty="0"/>
          </a:p>
          <a:p>
            <a:endParaRPr lang="en-AU" dirty="0"/>
          </a:p>
          <a:p>
            <a:endParaRPr lang="en-AU" dirty="0"/>
          </a:p>
        </p:txBody>
      </p:sp>
      <p:pic>
        <p:nvPicPr>
          <p:cNvPr id="4" name="Picture 3">
            <a:extLst>
              <a:ext uri="{FF2B5EF4-FFF2-40B4-BE49-F238E27FC236}">
                <a16:creationId xmlns:a16="http://schemas.microsoft.com/office/drawing/2014/main" id="{84A615F8-3284-40F9-B560-930FAACC5B5D}"/>
              </a:ext>
            </a:extLst>
          </p:cNvPr>
          <p:cNvPicPr>
            <a:picLocks noChangeAspect="1"/>
          </p:cNvPicPr>
          <p:nvPr/>
        </p:nvPicPr>
        <p:blipFill rotWithShape="1">
          <a:blip r:embed="rId2"/>
          <a:srcRect l="36308" t="39944" r="14154" b="21199"/>
          <a:stretch/>
        </p:blipFill>
        <p:spPr>
          <a:xfrm>
            <a:off x="2302336" y="4584629"/>
            <a:ext cx="4529797" cy="1997614"/>
          </a:xfrm>
          <a:prstGeom prst="rect">
            <a:avLst/>
          </a:prstGeom>
        </p:spPr>
      </p:pic>
      <p:pic>
        <p:nvPicPr>
          <p:cNvPr id="6" name="Graphic 5" descr="Ear">
            <a:extLst>
              <a:ext uri="{FF2B5EF4-FFF2-40B4-BE49-F238E27FC236}">
                <a16:creationId xmlns:a16="http://schemas.microsoft.com/office/drawing/2014/main" id="{9582B9E6-A78B-46DA-A391-0FAB5F3329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073" y="136348"/>
            <a:ext cx="914400" cy="914400"/>
          </a:xfrm>
          <a:prstGeom prst="rect">
            <a:avLst/>
          </a:prstGeom>
        </p:spPr>
      </p:pic>
    </p:spTree>
    <p:extLst>
      <p:ext uri="{BB962C8B-B14F-4D97-AF65-F5344CB8AC3E}">
        <p14:creationId xmlns:p14="http://schemas.microsoft.com/office/powerpoint/2010/main" val="1235115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CD4992-520B-4FC8-B854-9EA163E21846}"/>
              </a:ext>
            </a:extLst>
          </p:cNvPr>
          <p:cNvSpPr>
            <a:spLocks noGrp="1"/>
          </p:cNvSpPr>
          <p:nvPr>
            <p:ph type="title"/>
          </p:nvPr>
        </p:nvSpPr>
        <p:spPr/>
        <p:txBody>
          <a:bodyPr/>
          <a:lstStyle/>
          <a:p>
            <a:pPr algn="ctr"/>
            <a:r>
              <a:rPr lang="en-AU" dirty="0"/>
              <a:t>Hierarchy of </a:t>
            </a:r>
            <a:br>
              <a:rPr lang="en-AU" dirty="0"/>
            </a:br>
            <a:r>
              <a:rPr lang="en-AU" dirty="0"/>
              <a:t>West Australian Courts</a:t>
            </a:r>
          </a:p>
        </p:txBody>
      </p:sp>
      <p:graphicFrame>
        <p:nvGraphicFramePr>
          <p:cNvPr id="4" name="Diagram 3">
            <a:extLst>
              <a:ext uri="{FF2B5EF4-FFF2-40B4-BE49-F238E27FC236}">
                <a16:creationId xmlns:a16="http://schemas.microsoft.com/office/drawing/2014/main" id="{E6C56ED2-29B1-49DF-850C-5E793D6BB35A}"/>
              </a:ext>
            </a:extLst>
          </p:cNvPr>
          <p:cNvGraphicFramePr/>
          <p:nvPr>
            <p:extLst>
              <p:ext uri="{D42A27DB-BD31-4B8C-83A1-F6EECF244321}">
                <p14:modId xmlns:p14="http://schemas.microsoft.com/office/powerpoint/2010/main" val="6872239"/>
              </p:ext>
            </p:extLst>
          </p:nvPr>
        </p:nvGraphicFramePr>
        <p:xfrm>
          <a:off x="667386" y="1774208"/>
          <a:ext cx="7799697" cy="4285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09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GB" sz="3600" dirty="0">
                <a:latin typeface="Twinkl" pitchFamily="50" charset="0"/>
              </a:rPr>
              <a:t>Criminal Law</a:t>
            </a:r>
            <a:endParaRPr lang="en-GB" sz="3600" dirty="0">
              <a:latin typeface="+mn-lt"/>
            </a:endParaRPr>
          </a:p>
        </p:txBody>
      </p:sp>
      <p:sp>
        <p:nvSpPr>
          <p:cNvPr id="5" name="Rectangle 4"/>
          <p:cNvSpPr/>
          <p:nvPr/>
        </p:nvSpPr>
        <p:spPr>
          <a:xfrm>
            <a:off x="750885" y="1028412"/>
            <a:ext cx="7632700" cy="3877985"/>
          </a:xfrm>
          <a:prstGeom prst="rect">
            <a:avLst/>
          </a:prstGeom>
        </p:spPr>
        <p:txBody>
          <a:bodyPr wrap="square" lIns="0" tIns="0" rIns="0" bIns="0">
            <a:spAutoFit/>
          </a:bodyPr>
          <a:lstStyle/>
          <a:p>
            <a:endParaRPr lang="en-AU" sz="2000" dirty="0">
              <a:latin typeface="Twinkl" pitchFamily="50" charset="0"/>
            </a:endParaRPr>
          </a:p>
          <a:p>
            <a:r>
              <a:rPr lang="en-AU" sz="2400" dirty="0">
                <a:latin typeface="Twinkl" pitchFamily="50" charset="0"/>
              </a:rPr>
              <a:t>Criminal law involves an offence that is seen as a threat to the whole community. Murder, arson and assault are all examples of criminal acts. </a:t>
            </a:r>
          </a:p>
          <a:p>
            <a:endParaRPr lang="en-AU" sz="2000" dirty="0">
              <a:latin typeface="Twinkl" pitchFamily="50" charset="0"/>
            </a:endParaRPr>
          </a:p>
          <a:p>
            <a:endParaRPr lang="en-AU" sz="2000" dirty="0">
              <a:latin typeface="Twinkl" pitchFamily="50" charset="0"/>
            </a:endParaRPr>
          </a:p>
          <a:p>
            <a:r>
              <a:rPr lang="en-AU" sz="2400" dirty="0">
                <a:latin typeface="Twinkl" pitchFamily="50" charset="0"/>
              </a:rPr>
              <a:t>Criminal laws are a dispute between an accused person and the government. This means that the government takes responsibility for taking people accused of crimes to court and have them answer for what they have done. </a:t>
            </a:r>
            <a:endParaRPr lang="en-GB" sz="2400" dirty="0">
              <a:latin typeface="Twinkl" pitchFamily="50"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9227" y="4574722"/>
            <a:ext cx="3223776" cy="2234641"/>
          </a:xfrm>
          <a:prstGeom prst="rect">
            <a:avLst/>
          </a:prstGeom>
        </p:spPr>
      </p:pic>
      <p:pic>
        <p:nvPicPr>
          <p:cNvPr id="9" name="Graphic 8" descr="Ear">
            <a:extLst>
              <a:ext uri="{FF2B5EF4-FFF2-40B4-BE49-F238E27FC236}">
                <a16:creationId xmlns:a16="http://schemas.microsoft.com/office/drawing/2014/main" id="{9149A34E-3C01-405C-858F-4369D8EC66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073" y="136348"/>
            <a:ext cx="914400" cy="914400"/>
          </a:xfrm>
          <a:prstGeom prst="rect">
            <a:avLst/>
          </a:prstGeom>
        </p:spPr>
      </p:pic>
      <p:grpSp>
        <p:nvGrpSpPr>
          <p:cNvPr id="13" name="Group 12">
            <a:extLst>
              <a:ext uri="{FF2B5EF4-FFF2-40B4-BE49-F238E27FC236}">
                <a16:creationId xmlns:a16="http://schemas.microsoft.com/office/drawing/2014/main" id="{731823A7-4214-45DB-948D-F11CB5E92CFB}"/>
              </a:ext>
            </a:extLst>
          </p:cNvPr>
          <p:cNvGrpSpPr/>
          <p:nvPr/>
        </p:nvGrpSpPr>
        <p:grpSpPr>
          <a:xfrm>
            <a:off x="0" y="2180614"/>
            <a:ext cx="9143999" cy="914400"/>
            <a:chOff x="0" y="2022718"/>
            <a:chExt cx="9143999" cy="914400"/>
          </a:xfrm>
        </p:grpSpPr>
        <p:sp>
          <p:nvSpPr>
            <p:cNvPr id="7" name="TextBox 6">
              <a:extLst>
                <a:ext uri="{FF2B5EF4-FFF2-40B4-BE49-F238E27FC236}">
                  <a16:creationId xmlns:a16="http://schemas.microsoft.com/office/drawing/2014/main" id="{FCADFE68-F792-4FBA-96B9-152A68506C3B}"/>
                </a:ext>
              </a:extLst>
            </p:cNvPr>
            <p:cNvSpPr txBox="1"/>
            <p:nvPr/>
          </p:nvSpPr>
          <p:spPr>
            <a:xfrm>
              <a:off x="0" y="2351851"/>
              <a:ext cx="9143999" cy="430887"/>
            </a:xfrm>
            <a:prstGeom prst="rect">
              <a:avLst/>
            </a:prstGeom>
            <a:solidFill>
              <a:srgbClr val="FFC000"/>
            </a:solidFill>
          </p:spPr>
          <p:txBody>
            <a:bodyPr wrap="square" rtlCol="0">
              <a:spAutoFit/>
            </a:bodyPr>
            <a:lstStyle/>
            <a:p>
              <a:pPr algn="ctr"/>
              <a:r>
                <a:rPr lang="en-AU" sz="2200" b="1" dirty="0"/>
                <a:t>Include some examples on your activity sheet</a:t>
              </a:r>
            </a:p>
          </p:txBody>
        </p:sp>
        <p:pic>
          <p:nvPicPr>
            <p:cNvPr id="12" name="Graphic 11" descr="Pencil">
              <a:extLst>
                <a:ext uri="{FF2B5EF4-FFF2-40B4-BE49-F238E27FC236}">
                  <a16:creationId xmlns:a16="http://schemas.microsoft.com/office/drawing/2014/main" id="{78CC2DC2-34A1-47FB-994C-63F62B0E5A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26385" y="2022718"/>
              <a:ext cx="914400" cy="914400"/>
            </a:xfrm>
            <a:prstGeom prst="rect">
              <a:avLst/>
            </a:prstGeom>
          </p:spPr>
        </p:pic>
      </p:grpSp>
    </p:spTree>
    <p:extLst>
      <p:ext uri="{BB962C8B-B14F-4D97-AF65-F5344CB8AC3E}">
        <p14:creationId xmlns:p14="http://schemas.microsoft.com/office/powerpoint/2010/main" val="128623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6AF0-0D8D-4853-8C69-045857077D97}"/>
              </a:ext>
            </a:extLst>
          </p:cNvPr>
          <p:cNvSpPr>
            <a:spLocks noGrp="1"/>
          </p:cNvSpPr>
          <p:nvPr>
            <p:ph type="title"/>
          </p:nvPr>
        </p:nvSpPr>
        <p:spPr/>
        <p:txBody>
          <a:bodyPr/>
          <a:lstStyle/>
          <a:p>
            <a:r>
              <a:rPr lang="en-AU" dirty="0"/>
              <a:t>Criminal Law</a:t>
            </a:r>
          </a:p>
        </p:txBody>
      </p:sp>
      <p:sp>
        <p:nvSpPr>
          <p:cNvPr id="4" name="TextBox 3">
            <a:extLst>
              <a:ext uri="{FF2B5EF4-FFF2-40B4-BE49-F238E27FC236}">
                <a16:creationId xmlns:a16="http://schemas.microsoft.com/office/drawing/2014/main" id="{944D0200-EB48-481D-90DB-9BDDFC864E5A}"/>
              </a:ext>
            </a:extLst>
          </p:cNvPr>
          <p:cNvSpPr txBox="1"/>
          <p:nvPr/>
        </p:nvSpPr>
        <p:spPr>
          <a:xfrm>
            <a:off x="755650" y="1657701"/>
            <a:ext cx="7586492" cy="1292662"/>
          </a:xfrm>
          <a:prstGeom prst="rect">
            <a:avLst/>
          </a:prstGeom>
          <a:noFill/>
        </p:spPr>
        <p:txBody>
          <a:bodyPr wrap="square">
            <a:spAutoFit/>
          </a:bodyPr>
          <a:lstStyle/>
          <a:p>
            <a:r>
              <a:rPr lang="en-AU" sz="2600" dirty="0">
                <a:latin typeface="Twinkl" pitchFamily="50" charset="0"/>
              </a:rPr>
              <a:t>The government takes the person to court on behalf of all the people in the community the four main types of criminal law are: </a:t>
            </a:r>
            <a:endParaRPr lang="en-AU" sz="2600" dirty="0"/>
          </a:p>
        </p:txBody>
      </p:sp>
      <p:pic>
        <p:nvPicPr>
          <p:cNvPr id="6" name="Graphic 5" descr="Ear">
            <a:extLst>
              <a:ext uri="{FF2B5EF4-FFF2-40B4-BE49-F238E27FC236}">
                <a16:creationId xmlns:a16="http://schemas.microsoft.com/office/drawing/2014/main" id="{4CC2C37E-9B02-4DA0-85F5-E3304DEB6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0073" y="136348"/>
            <a:ext cx="914400" cy="914400"/>
          </a:xfrm>
          <a:prstGeom prst="rect">
            <a:avLst/>
          </a:prstGeom>
        </p:spPr>
      </p:pic>
      <p:sp>
        <p:nvSpPr>
          <p:cNvPr id="7" name="TextBox 6">
            <a:extLst>
              <a:ext uri="{FF2B5EF4-FFF2-40B4-BE49-F238E27FC236}">
                <a16:creationId xmlns:a16="http://schemas.microsoft.com/office/drawing/2014/main" id="{C3A183F8-EDA4-4402-8B33-26FB459273FE}"/>
              </a:ext>
            </a:extLst>
          </p:cNvPr>
          <p:cNvSpPr txBox="1"/>
          <p:nvPr/>
        </p:nvSpPr>
        <p:spPr>
          <a:xfrm>
            <a:off x="755650" y="3907638"/>
            <a:ext cx="7921623" cy="1692771"/>
          </a:xfrm>
          <a:prstGeom prst="rect">
            <a:avLst/>
          </a:prstGeom>
          <a:noFill/>
        </p:spPr>
        <p:txBody>
          <a:bodyPr wrap="square" rtlCol="0">
            <a:spAutoFit/>
          </a:bodyPr>
          <a:lstStyle/>
          <a:p>
            <a:pPr marL="285750" indent="-285750">
              <a:buFont typeface="Arial" panose="020B0604020202020204" pitchFamily="34" charset="0"/>
              <a:buChar char="•"/>
            </a:pPr>
            <a:r>
              <a:rPr lang="en-AU" sz="2600" dirty="0"/>
              <a:t>Laws that protect property</a:t>
            </a:r>
          </a:p>
          <a:p>
            <a:pPr marL="285750" indent="-285750">
              <a:buFont typeface="Arial" panose="020B0604020202020204" pitchFamily="34" charset="0"/>
              <a:buChar char="•"/>
            </a:pPr>
            <a:r>
              <a:rPr lang="en-AU" sz="2600" dirty="0"/>
              <a:t>Laws that protect people</a:t>
            </a:r>
          </a:p>
          <a:p>
            <a:pPr marL="285750" indent="-285750">
              <a:buFont typeface="Arial" panose="020B0604020202020204" pitchFamily="34" charset="0"/>
              <a:buChar char="•"/>
            </a:pPr>
            <a:r>
              <a:rPr lang="en-AU" sz="2600" dirty="0"/>
              <a:t>Laws that protect society</a:t>
            </a:r>
          </a:p>
          <a:p>
            <a:pPr marL="285750" indent="-285750">
              <a:buFont typeface="Arial" panose="020B0604020202020204" pitchFamily="34" charset="0"/>
              <a:buChar char="•"/>
            </a:pPr>
            <a:r>
              <a:rPr lang="en-AU" sz="2600" dirty="0"/>
              <a:t>Laws that protect the nation and legal systems</a:t>
            </a:r>
          </a:p>
        </p:txBody>
      </p:sp>
      <p:grpSp>
        <p:nvGrpSpPr>
          <p:cNvPr id="8" name="Group 7">
            <a:extLst>
              <a:ext uri="{FF2B5EF4-FFF2-40B4-BE49-F238E27FC236}">
                <a16:creationId xmlns:a16="http://schemas.microsoft.com/office/drawing/2014/main" id="{D09CAB5D-ED34-4C24-9B18-B42DF51EA4F5}"/>
              </a:ext>
            </a:extLst>
          </p:cNvPr>
          <p:cNvGrpSpPr/>
          <p:nvPr/>
        </p:nvGrpSpPr>
        <p:grpSpPr>
          <a:xfrm>
            <a:off x="-23104" y="2841796"/>
            <a:ext cx="9143999" cy="914400"/>
            <a:chOff x="0" y="2022718"/>
            <a:chExt cx="9143999" cy="914400"/>
          </a:xfrm>
        </p:grpSpPr>
        <p:sp>
          <p:nvSpPr>
            <p:cNvPr id="9" name="TextBox 8">
              <a:extLst>
                <a:ext uri="{FF2B5EF4-FFF2-40B4-BE49-F238E27FC236}">
                  <a16:creationId xmlns:a16="http://schemas.microsoft.com/office/drawing/2014/main" id="{14096992-E605-4D40-ADDE-EDCFA1A414BD}"/>
                </a:ext>
              </a:extLst>
            </p:cNvPr>
            <p:cNvSpPr txBox="1"/>
            <p:nvPr/>
          </p:nvSpPr>
          <p:spPr>
            <a:xfrm>
              <a:off x="0" y="2351851"/>
              <a:ext cx="9143999" cy="430887"/>
            </a:xfrm>
            <a:prstGeom prst="rect">
              <a:avLst/>
            </a:prstGeom>
            <a:solidFill>
              <a:srgbClr val="FFC000"/>
            </a:solidFill>
          </p:spPr>
          <p:txBody>
            <a:bodyPr wrap="square" rtlCol="0">
              <a:spAutoFit/>
            </a:bodyPr>
            <a:lstStyle/>
            <a:p>
              <a:pPr algn="ctr"/>
              <a:r>
                <a:rPr lang="en-AU" sz="2200" b="1" dirty="0"/>
                <a:t>Get ready to write this list on your activity sheet</a:t>
              </a:r>
            </a:p>
          </p:txBody>
        </p:sp>
        <p:pic>
          <p:nvPicPr>
            <p:cNvPr id="10" name="Graphic 9" descr="Pencil">
              <a:extLst>
                <a:ext uri="{FF2B5EF4-FFF2-40B4-BE49-F238E27FC236}">
                  <a16:creationId xmlns:a16="http://schemas.microsoft.com/office/drawing/2014/main" id="{384A1E9B-34C6-46D7-804F-4F21E360A9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6385" y="2022718"/>
              <a:ext cx="914400" cy="914400"/>
            </a:xfrm>
            <a:prstGeom prst="rect">
              <a:avLst/>
            </a:prstGeom>
          </p:spPr>
        </p:pic>
      </p:grpSp>
    </p:spTree>
    <p:extLst>
      <p:ext uri="{BB962C8B-B14F-4D97-AF65-F5344CB8AC3E}">
        <p14:creationId xmlns:p14="http://schemas.microsoft.com/office/powerpoint/2010/main" val="51447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C17C89-91DA-4BA0-AF2D-8F9826AA54FF}"/>
              </a:ext>
            </a:extLst>
          </p:cNvPr>
          <p:cNvSpPr txBox="1"/>
          <p:nvPr/>
        </p:nvSpPr>
        <p:spPr>
          <a:xfrm>
            <a:off x="457196" y="1242281"/>
            <a:ext cx="8220075" cy="4888711"/>
          </a:xfrm>
          <a:prstGeom prst="rect">
            <a:avLst/>
          </a:prstGeom>
          <a:noFill/>
        </p:spPr>
        <p:txBody>
          <a:bodyPr wrap="square">
            <a:spAutoFit/>
          </a:bodyPr>
          <a:lstStyle/>
          <a:p>
            <a:pPr>
              <a:lnSpc>
                <a:spcPct val="107000"/>
              </a:lnSpc>
              <a:spcBef>
                <a:spcPts val="1200"/>
              </a:spcBef>
            </a:pPr>
            <a:r>
              <a:rPr lang="en-AU" sz="2400" b="1" kern="0" dirty="0">
                <a:solidFill>
                  <a:srgbClr val="2B2C2D"/>
                </a:solidFill>
                <a:effectLst/>
                <a:latin typeface="Calibri Light" panose="020F0302020204030204" pitchFamily="34" charset="0"/>
                <a:ea typeface="Times New Roman" panose="02020603050405020304" pitchFamily="18" charset="0"/>
                <a:cs typeface="Times New Roman" panose="02020603050405020304" pitchFamily="18" charset="0"/>
              </a:rPr>
              <a:t>Bail delay for boy on murder charge</a:t>
            </a:r>
            <a:endParaRPr lang="en-AU"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0"/>
              </a:spcAft>
            </a:pPr>
            <a:r>
              <a:rPr lang="en-AU" sz="2200" b="1" i="0" dirty="0">
                <a:solidFill>
                  <a:srgbClr val="2B2C2D"/>
                </a:solidFill>
                <a:effectLst/>
                <a:latin typeface="Times New Roman" panose="02020603050405020304" pitchFamily="18" charset="0"/>
                <a:ea typeface="Times New Roman" panose="02020603050405020304" pitchFamily="18" charset="0"/>
              </a:rPr>
              <a:t>Amanda Banks Legal Affairs Editor </a:t>
            </a:r>
          </a:p>
          <a:p>
            <a:pPr>
              <a:spcAft>
                <a:spcPts val="0"/>
              </a:spcAft>
            </a:pPr>
            <a:r>
              <a:rPr lang="en-AU" sz="2200" b="1" i="0" dirty="0">
                <a:solidFill>
                  <a:srgbClr val="2B2C2D"/>
                </a:solidFill>
                <a:effectLst/>
                <a:latin typeface="Times New Roman" panose="02020603050405020304" pitchFamily="18" charset="0"/>
                <a:ea typeface="Times New Roman" panose="02020603050405020304" pitchFamily="18" charset="0"/>
              </a:rPr>
              <a:t>Wed, 17 February 2016 7:25PM</a:t>
            </a:r>
            <a:r>
              <a:rPr lang="en-AU" sz="2200" b="1" i="1" dirty="0">
                <a:effectLst/>
                <a:latin typeface="Times New Roman" panose="02020603050405020304" pitchFamily="18" charset="0"/>
                <a:ea typeface="Times New Roman" panose="02020603050405020304" pitchFamily="18" charset="0"/>
              </a:rPr>
              <a:t> </a:t>
            </a:r>
            <a:r>
              <a:rPr lang="en-AU" sz="2200" b="1" i="0" dirty="0">
                <a:solidFill>
                  <a:srgbClr val="2B2C2D"/>
                </a:solidFill>
                <a:effectLst/>
                <a:latin typeface="Times New Roman" panose="02020603050405020304" pitchFamily="18" charset="0"/>
                <a:ea typeface="Times New Roman" panose="02020603050405020304" pitchFamily="18" charset="0"/>
              </a:rPr>
              <a:t> </a:t>
            </a:r>
            <a:r>
              <a:rPr lang="en-AU" sz="2200" b="1" i="1" dirty="0">
                <a:effectLst/>
                <a:latin typeface="Times New Roman" panose="02020603050405020304" pitchFamily="18" charset="0"/>
                <a:ea typeface="Times New Roman" panose="02020603050405020304" pitchFamily="18" charset="0"/>
              </a:rPr>
              <a:t> </a:t>
            </a:r>
          </a:p>
          <a:p>
            <a:pPr>
              <a:spcAft>
                <a:spcPts val="0"/>
              </a:spcAft>
            </a:pPr>
            <a:endParaRPr lang="en-AU" sz="2200" b="1" i="1" dirty="0">
              <a:solidFill>
                <a:srgbClr val="000000"/>
              </a:solidFill>
              <a:effectLst/>
              <a:latin typeface="Times New Roman" panose="02020603050405020304" pitchFamily="18" charset="0"/>
              <a:ea typeface="Times New Roman" panose="02020603050405020304" pitchFamily="18" charset="0"/>
            </a:endParaRPr>
          </a:p>
          <a:p>
            <a:pPr>
              <a:spcAft>
                <a:spcPts val="0"/>
              </a:spcAft>
            </a:pPr>
            <a:r>
              <a:rPr lang="en-AU" sz="2100" b="1" i="1" dirty="0">
                <a:solidFill>
                  <a:srgbClr val="000000"/>
                </a:solidFill>
                <a:effectLst/>
                <a:latin typeface="Times New Roman" panose="02020603050405020304" pitchFamily="18" charset="0"/>
                <a:ea typeface="Times New Roman" panose="02020603050405020304" pitchFamily="18" charset="0"/>
              </a:rPr>
              <a:t>An 11-year-old boy accused of murder had been charged with armed robbery and granted bail by police a week before he was allegedly involved in the fatal bashing, it was revealed in a Perth court today.</a:t>
            </a:r>
            <a:endParaRPr lang="en-AU" sz="2100" b="1" i="1" dirty="0">
              <a:effectLst/>
              <a:latin typeface="Times New Roman" panose="02020603050405020304" pitchFamily="18" charset="0"/>
              <a:ea typeface="Times New Roman" panose="02020603050405020304" pitchFamily="18" charset="0"/>
            </a:endParaRPr>
          </a:p>
          <a:p>
            <a:pPr algn="l">
              <a:spcAft>
                <a:spcPts val="600"/>
              </a:spcAft>
            </a:pPr>
            <a:r>
              <a:rPr lang="en-AU" sz="2100" b="1" i="1" dirty="0">
                <a:solidFill>
                  <a:srgbClr val="000000"/>
                </a:solidFill>
                <a:effectLst/>
                <a:latin typeface="Times New Roman" panose="02020603050405020304" pitchFamily="18" charset="0"/>
                <a:ea typeface="Times New Roman" panose="02020603050405020304" pitchFamily="18" charset="0"/>
              </a:rPr>
              <a:t>Emotional scenes erupted outside Perth Children’s Court after a bail application for the boy was adjourned, with family members of the man who died voicing a mix of anger and grief.</a:t>
            </a:r>
            <a:endParaRPr lang="en-AU" sz="2100" b="1" i="1" dirty="0">
              <a:effectLst/>
              <a:latin typeface="Times New Roman" panose="02020603050405020304" pitchFamily="18" charset="0"/>
              <a:ea typeface="Times New Roman" panose="02020603050405020304" pitchFamily="18" charset="0"/>
            </a:endParaRPr>
          </a:p>
          <a:p>
            <a:pPr>
              <a:spcAft>
                <a:spcPts val="600"/>
              </a:spcAft>
            </a:pPr>
            <a:r>
              <a:rPr lang="en-AU" sz="2100" b="1" i="1" dirty="0">
                <a:solidFill>
                  <a:srgbClr val="000000"/>
                </a:solidFill>
                <a:effectLst/>
                <a:latin typeface="Times New Roman" panose="02020603050405020304" pitchFamily="18" charset="0"/>
                <a:ea typeface="Times New Roman" panose="02020603050405020304" pitchFamily="18" charset="0"/>
              </a:rPr>
              <a:t>“We believe that if this child should be found guilty, he should be convicted to the full extent of the law for his actions as an adult.</a:t>
            </a:r>
            <a:endParaRPr lang="en-AU" sz="2100" b="1" i="1" dirty="0">
              <a:effectLst/>
              <a:latin typeface="Times New Roman" panose="02020603050405020304" pitchFamily="18" charset="0"/>
              <a:ea typeface="Times New Roman" panose="02020603050405020304" pitchFamily="18" charset="0"/>
            </a:endParaRPr>
          </a:p>
          <a:p>
            <a:pPr algn="l">
              <a:spcAft>
                <a:spcPts val="0"/>
              </a:spcAft>
            </a:pPr>
            <a:r>
              <a:rPr lang="en-AU" sz="2100" b="1" i="1" dirty="0">
                <a:solidFill>
                  <a:srgbClr val="000000"/>
                </a:solidFill>
                <a:effectLst/>
                <a:latin typeface="Times New Roman" panose="02020603050405020304" pitchFamily="18" charset="0"/>
                <a:ea typeface="Times New Roman" panose="02020603050405020304" pitchFamily="18" charset="0"/>
              </a:rPr>
              <a:t>“And that the responsibility for his actions should also fall back on to his legal guardians.”</a:t>
            </a:r>
            <a:endParaRPr lang="en-AU" sz="2100" b="1" i="1"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50FD8F89-5A8A-4487-BB05-786E0F09C080}"/>
              </a:ext>
            </a:extLst>
          </p:cNvPr>
          <p:cNvPicPr/>
          <p:nvPr/>
        </p:nvPicPr>
        <p:blipFill>
          <a:blip r:embed="rId2"/>
          <a:stretch>
            <a:fillRect/>
          </a:stretch>
        </p:blipFill>
        <p:spPr>
          <a:xfrm>
            <a:off x="1701479" y="466946"/>
            <a:ext cx="5731510" cy="775335"/>
          </a:xfrm>
          <a:prstGeom prst="rect">
            <a:avLst/>
          </a:prstGeom>
        </p:spPr>
      </p:pic>
      <p:sp>
        <p:nvSpPr>
          <p:cNvPr id="7" name="TextBox 6">
            <a:extLst>
              <a:ext uri="{FF2B5EF4-FFF2-40B4-BE49-F238E27FC236}">
                <a16:creationId xmlns:a16="http://schemas.microsoft.com/office/drawing/2014/main" id="{4C55003D-2E5C-4F74-A0A2-BB1570C41965}"/>
              </a:ext>
            </a:extLst>
          </p:cNvPr>
          <p:cNvSpPr txBox="1"/>
          <p:nvPr/>
        </p:nvSpPr>
        <p:spPr>
          <a:xfrm>
            <a:off x="-4767" y="1242281"/>
            <a:ext cx="9143999" cy="1446550"/>
          </a:xfrm>
          <a:prstGeom prst="rect">
            <a:avLst/>
          </a:prstGeom>
          <a:solidFill>
            <a:srgbClr val="FFC000"/>
          </a:solidFill>
        </p:spPr>
        <p:txBody>
          <a:bodyPr wrap="square" rtlCol="0">
            <a:spAutoFit/>
          </a:bodyPr>
          <a:lstStyle/>
          <a:p>
            <a:pPr algn="ctr"/>
            <a:r>
              <a:rPr lang="en-AU" sz="2200" b="1" dirty="0"/>
              <a:t>Do you agree?  </a:t>
            </a:r>
          </a:p>
          <a:p>
            <a:pPr algn="ctr"/>
            <a:r>
              <a:rPr lang="en-AU" sz="2200" b="1" dirty="0"/>
              <a:t>Should children be convicted for crimes in the same way as adults?</a:t>
            </a:r>
          </a:p>
          <a:p>
            <a:pPr algn="ctr"/>
            <a:r>
              <a:rPr lang="en-AU" sz="2200" b="1" dirty="0"/>
              <a:t>Should guardians be held responsible for the criminal actions of children?</a:t>
            </a:r>
          </a:p>
        </p:txBody>
      </p:sp>
      <p:pic>
        <p:nvPicPr>
          <p:cNvPr id="10" name="Graphic 9" descr="Ear">
            <a:extLst>
              <a:ext uri="{FF2B5EF4-FFF2-40B4-BE49-F238E27FC236}">
                <a16:creationId xmlns:a16="http://schemas.microsoft.com/office/drawing/2014/main" id="{E9282C3E-1D0C-4D77-8727-899175B73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073" y="136348"/>
            <a:ext cx="914400" cy="914400"/>
          </a:xfrm>
          <a:prstGeom prst="rect">
            <a:avLst/>
          </a:prstGeom>
        </p:spPr>
      </p:pic>
      <p:sp>
        <p:nvSpPr>
          <p:cNvPr id="11" name="TextBox 10">
            <a:extLst>
              <a:ext uri="{FF2B5EF4-FFF2-40B4-BE49-F238E27FC236}">
                <a16:creationId xmlns:a16="http://schemas.microsoft.com/office/drawing/2014/main" id="{A168344A-35EA-47E3-A366-56BBD93C5009}"/>
              </a:ext>
            </a:extLst>
          </p:cNvPr>
          <p:cNvSpPr txBox="1"/>
          <p:nvPr/>
        </p:nvSpPr>
        <p:spPr>
          <a:xfrm>
            <a:off x="1" y="2749670"/>
            <a:ext cx="9143999" cy="900000"/>
          </a:xfrm>
          <a:prstGeom prst="rect">
            <a:avLst/>
          </a:prstGeom>
          <a:solidFill>
            <a:schemeClr val="accent3">
              <a:lumMod val="60000"/>
              <a:lumOff val="40000"/>
            </a:schemeClr>
          </a:solidFill>
        </p:spPr>
        <p:txBody>
          <a:bodyPr wrap="square" rtlCol="0">
            <a:spAutoFit/>
          </a:bodyPr>
          <a:lstStyle/>
          <a:p>
            <a:pPr algn="ctr"/>
            <a:r>
              <a:rPr lang="en-AU" sz="2200" b="1" dirty="0"/>
              <a:t>Children that commit crimes are likely to grow out of the behaviour and become law abiding adults.</a:t>
            </a:r>
          </a:p>
        </p:txBody>
      </p:sp>
      <p:sp>
        <p:nvSpPr>
          <p:cNvPr id="12" name="TextBox 11">
            <a:extLst>
              <a:ext uri="{FF2B5EF4-FFF2-40B4-BE49-F238E27FC236}">
                <a16:creationId xmlns:a16="http://schemas.microsoft.com/office/drawing/2014/main" id="{A039431E-557B-4461-AB33-7943F6324111}"/>
              </a:ext>
            </a:extLst>
          </p:cNvPr>
          <p:cNvSpPr txBox="1"/>
          <p:nvPr/>
        </p:nvSpPr>
        <p:spPr>
          <a:xfrm>
            <a:off x="-9526" y="3701728"/>
            <a:ext cx="9143999" cy="900000"/>
          </a:xfrm>
          <a:prstGeom prst="rect">
            <a:avLst/>
          </a:prstGeom>
          <a:solidFill>
            <a:srgbClr val="FFC000"/>
          </a:solidFill>
        </p:spPr>
        <p:txBody>
          <a:bodyPr wrap="square" rtlCol="0">
            <a:spAutoFit/>
          </a:bodyPr>
          <a:lstStyle/>
          <a:p>
            <a:pPr algn="ctr"/>
            <a:r>
              <a:rPr lang="en-AU" sz="2200" b="1" dirty="0"/>
              <a:t>Children lack maturity and are more likely to take risks and are influenced by their peers.</a:t>
            </a:r>
          </a:p>
        </p:txBody>
      </p:sp>
      <p:sp>
        <p:nvSpPr>
          <p:cNvPr id="13" name="TextBox 12">
            <a:extLst>
              <a:ext uri="{FF2B5EF4-FFF2-40B4-BE49-F238E27FC236}">
                <a16:creationId xmlns:a16="http://schemas.microsoft.com/office/drawing/2014/main" id="{10EDC54E-300E-443D-8372-B759B0B71E8A}"/>
              </a:ext>
            </a:extLst>
          </p:cNvPr>
          <p:cNvSpPr txBox="1"/>
          <p:nvPr/>
        </p:nvSpPr>
        <p:spPr>
          <a:xfrm>
            <a:off x="1" y="4683359"/>
            <a:ext cx="9143999" cy="1044000"/>
          </a:xfrm>
          <a:prstGeom prst="rect">
            <a:avLst/>
          </a:prstGeom>
          <a:solidFill>
            <a:schemeClr val="accent3">
              <a:lumMod val="60000"/>
              <a:lumOff val="40000"/>
            </a:schemeClr>
          </a:solidFill>
        </p:spPr>
        <p:txBody>
          <a:bodyPr wrap="square" rtlCol="0">
            <a:spAutoFit/>
          </a:bodyPr>
          <a:lstStyle/>
          <a:p>
            <a:pPr algn="ctr"/>
            <a:r>
              <a:rPr lang="en-AU" sz="2200" b="1" dirty="0"/>
              <a:t>Putting children in prisons with adults may reduce the chance of their rehabilitation as they could learn adult criminal behaviour.</a:t>
            </a:r>
          </a:p>
        </p:txBody>
      </p:sp>
      <p:sp>
        <p:nvSpPr>
          <p:cNvPr id="14" name="TextBox 13">
            <a:extLst>
              <a:ext uri="{FF2B5EF4-FFF2-40B4-BE49-F238E27FC236}">
                <a16:creationId xmlns:a16="http://schemas.microsoft.com/office/drawing/2014/main" id="{24F55AD6-7C57-4A2C-9D14-836DB3131CDA}"/>
              </a:ext>
            </a:extLst>
          </p:cNvPr>
          <p:cNvSpPr txBox="1"/>
          <p:nvPr/>
        </p:nvSpPr>
        <p:spPr>
          <a:xfrm>
            <a:off x="-9527" y="5798328"/>
            <a:ext cx="9143999" cy="864000"/>
          </a:xfrm>
          <a:prstGeom prst="rect">
            <a:avLst/>
          </a:prstGeom>
          <a:solidFill>
            <a:srgbClr val="FFC000"/>
          </a:solidFill>
        </p:spPr>
        <p:txBody>
          <a:bodyPr wrap="square" rtlCol="0">
            <a:spAutoFit/>
          </a:bodyPr>
          <a:lstStyle/>
          <a:p>
            <a:pPr algn="ctr"/>
            <a:r>
              <a:rPr lang="en-AU" sz="2200" b="1" dirty="0"/>
              <a:t>Have you ever done something (not necessarily criminal) that you know that your parents/guardians would not approve of?</a:t>
            </a:r>
          </a:p>
        </p:txBody>
      </p:sp>
    </p:spTree>
    <p:extLst>
      <p:ext uri="{BB962C8B-B14F-4D97-AF65-F5344CB8AC3E}">
        <p14:creationId xmlns:p14="http://schemas.microsoft.com/office/powerpoint/2010/main" val="184348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2">
            <a:extLst>
              <a:ext uri="{FF2B5EF4-FFF2-40B4-BE49-F238E27FC236}">
                <a16:creationId xmlns:a16="http://schemas.microsoft.com/office/drawing/2014/main" id="{C5E33D92-E5CF-47B2-A717-64E10A8CB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28" y="-10405"/>
            <a:ext cx="8510954" cy="684377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a:extLst>
              <a:ext uri="{FF2B5EF4-FFF2-40B4-BE49-F238E27FC236}">
                <a16:creationId xmlns:a16="http://schemas.microsoft.com/office/drawing/2014/main" id="{CF3CD20A-F611-4DD8-A172-538EA72DF7FC}"/>
              </a:ext>
            </a:extLst>
          </p:cNvPr>
          <p:cNvSpPr txBox="1"/>
          <p:nvPr/>
        </p:nvSpPr>
        <p:spPr>
          <a:xfrm>
            <a:off x="520603" y="620150"/>
            <a:ext cx="220853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4">
            <a:extLst>
              <a:ext uri="{FF2B5EF4-FFF2-40B4-BE49-F238E27FC236}">
                <a16:creationId xmlns:a16="http://schemas.microsoft.com/office/drawing/2014/main" id="{A4EAC689-8B3F-4E5F-93EB-BAE3586A4478}"/>
              </a:ext>
            </a:extLst>
          </p:cNvPr>
          <p:cNvSpPr txBox="1"/>
          <p:nvPr/>
        </p:nvSpPr>
        <p:spPr>
          <a:xfrm>
            <a:off x="520603" y="2682971"/>
            <a:ext cx="886264" cy="56959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 Box 5">
            <a:extLst>
              <a:ext uri="{FF2B5EF4-FFF2-40B4-BE49-F238E27FC236}">
                <a16:creationId xmlns:a16="http://schemas.microsoft.com/office/drawing/2014/main" id="{4D82B76F-6E32-48C3-A030-29E1B5B39238}"/>
              </a:ext>
            </a:extLst>
          </p:cNvPr>
          <p:cNvSpPr txBox="1"/>
          <p:nvPr/>
        </p:nvSpPr>
        <p:spPr>
          <a:xfrm>
            <a:off x="555210" y="3792976"/>
            <a:ext cx="723900" cy="237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7" name="Text Box 6">
            <a:extLst>
              <a:ext uri="{FF2B5EF4-FFF2-40B4-BE49-F238E27FC236}">
                <a16:creationId xmlns:a16="http://schemas.microsoft.com/office/drawing/2014/main" id="{886DC883-5E5B-45EB-866B-ED270CECAD87}"/>
              </a:ext>
            </a:extLst>
          </p:cNvPr>
          <p:cNvSpPr txBox="1"/>
          <p:nvPr/>
        </p:nvSpPr>
        <p:spPr>
          <a:xfrm>
            <a:off x="3807801" y="1447527"/>
            <a:ext cx="93472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8" name="Text Box 7">
            <a:extLst>
              <a:ext uri="{FF2B5EF4-FFF2-40B4-BE49-F238E27FC236}">
                <a16:creationId xmlns:a16="http://schemas.microsoft.com/office/drawing/2014/main" id="{DD79198C-D94E-4E58-BE61-0CB4581408C0}"/>
              </a:ext>
            </a:extLst>
          </p:cNvPr>
          <p:cNvSpPr txBox="1"/>
          <p:nvPr/>
        </p:nvSpPr>
        <p:spPr>
          <a:xfrm>
            <a:off x="5578474" y="2784726"/>
            <a:ext cx="119888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9" name="Text Box 8">
            <a:extLst>
              <a:ext uri="{FF2B5EF4-FFF2-40B4-BE49-F238E27FC236}">
                <a16:creationId xmlns:a16="http://schemas.microsoft.com/office/drawing/2014/main" id="{ADE92E51-70EE-44D4-B849-9B0839D6CA8D}"/>
              </a:ext>
            </a:extLst>
          </p:cNvPr>
          <p:cNvSpPr txBox="1"/>
          <p:nvPr/>
        </p:nvSpPr>
        <p:spPr>
          <a:xfrm>
            <a:off x="2566304" y="3481183"/>
            <a:ext cx="1198880" cy="4032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Text Box 9">
            <a:extLst>
              <a:ext uri="{FF2B5EF4-FFF2-40B4-BE49-F238E27FC236}">
                <a16:creationId xmlns:a16="http://schemas.microsoft.com/office/drawing/2014/main" id="{640AC9AE-F789-44C6-A000-7AE869373600}"/>
              </a:ext>
            </a:extLst>
          </p:cNvPr>
          <p:cNvSpPr txBox="1"/>
          <p:nvPr/>
        </p:nvSpPr>
        <p:spPr>
          <a:xfrm>
            <a:off x="4150066" y="3481182"/>
            <a:ext cx="1336919" cy="4032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1" name="Text Box 10">
            <a:extLst>
              <a:ext uri="{FF2B5EF4-FFF2-40B4-BE49-F238E27FC236}">
                <a16:creationId xmlns:a16="http://schemas.microsoft.com/office/drawing/2014/main" id="{5D8A5A9E-9474-4C28-AD55-8E9D088A5175}"/>
              </a:ext>
            </a:extLst>
          </p:cNvPr>
          <p:cNvSpPr txBox="1"/>
          <p:nvPr/>
        </p:nvSpPr>
        <p:spPr>
          <a:xfrm>
            <a:off x="4288106" y="4021990"/>
            <a:ext cx="119888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 Box 11">
            <a:extLst>
              <a:ext uri="{FF2B5EF4-FFF2-40B4-BE49-F238E27FC236}">
                <a16:creationId xmlns:a16="http://schemas.microsoft.com/office/drawing/2014/main" id="{40E87D53-6491-4CDF-89B4-6E27E2B9B6F9}"/>
              </a:ext>
            </a:extLst>
          </p:cNvPr>
          <p:cNvSpPr txBox="1"/>
          <p:nvPr/>
        </p:nvSpPr>
        <p:spPr>
          <a:xfrm>
            <a:off x="3840822" y="4992174"/>
            <a:ext cx="119888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3" name="Text Box 12">
            <a:extLst>
              <a:ext uri="{FF2B5EF4-FFF2-40B4-BE49-F238E27FC236}">
                <a16:creationId xmlns:a16="http://schemas.microsoft.com/office/drawing/2014/main" id="{91E6FD89-58FC-4536-B841-D09DA57D8912}"/>
              </a:ext>
            </a:extLst>
          </p:cNvPr>
          <p:cNvSpPr txBox="1"/>
          <p:nvPr/>
        </p:nvSpPr>
        <p:spPr>
          <a:xfrm>
            <a:off x="6438045" y="4839286"/>
            <a:ext cx="718332"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Text Box 13">
            <a:extLst>
              <a:ext uri="{FF2B5EF4-FFF2-40B4-BE49-F238E27FC236}">
                <a16:creationId xmlns:a16="http://schemas.microsoft.com/office/drawing/2014/main" id="{73E8EABA-254B-4811-BF3C-B9F27405018F}"/>
              </a:ext>
            </a:extLst>
          </p:cNvPr>
          <p:cNvSpPr txBox="1"/>
          <p:nvPr/>
        </p:nvSpPr>
        <p:spPr>
          <a:xfrm>
            <a:off x="473955" y="6558509"/>
            <a:ext cx="119888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5" name="Text Box 14">
            <a:extLst>
              <a:ext uri="{FF2B5EF4-FFF2-40B4-BE49-F238E27FC236}">
                <a16:creationId xmlns:a16="http://schemas.microsoft.com/office/drawing/2014/main" id="{C25D5354-18B2-4515-B8BD-36A78DD43E42}"/>
              </a:ext>
            </a:extLst>
          </p:cNvPr>
          <p:cNvSpPr txBox="1"/>
          <p:nvPr/>
        </p:nvSpPr>
        <p:spPr>
          <a:xfrm>
            <a:off x="4150067" y="6327369"/>
            <a:ext cx="1198880" cy="4622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6" name="Text Box 15">
            <a:extLst>
              <a:ext uri="{FF2B5EF4-FFF2-40B4-BE49-F238E27FC236}">
                <a16:creationId xmlns:a16="http://schemas.microsoft.com/office/drawing/2014/main" id="{52A4F81A-DA1E-4B97-9359-BC525CA59A91}"/>
              </a:ext>
            </a:extLst>
          </p:cNvPr>
          <p:cNvSpPr txBox="1"/>
          <p:nvPr/>
        </p:nvSpPr>
        <p:spPr>
          <a:xfrm>
            <a:off x="1707955" y="4221063"/>
            <a:ext cx="1344734" cy="498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 name="Rectangle 15">
            <a:extLst>
              <a:ext uri="{FF2B5EF4-FFF2-40B4-BE49-F238E27FC236}">
                <a16:creationId xmlns:a16="http://schemas.microsoft.com/office/drawing/2014/main" id="{8E349BF6-9027-4A5A-B513-CAC0EE26BC3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8" name="Text Box 3">
            <a:extLst>
              <a:ext uri="{FF2B5EF4-FFF2-40B4-BE49-F238E27FC236}">
                <a16:creationId xmlns:a16="http://schemas.microsoft.com/office/drawing/2014/main" id="{BE9952A8-3456-40C6-8CC8-924153EEEF1C}"/>
              </a:ext>
            </a:extLst>
          </p:cNvPr>
          <p:cNvSpPr txBox="1"/>
          <p:nvPr/>
        </p:nvSpPr>
        <p:spPr>
          <a:xfrm>
            <a:off x="520701" y="467605"/>
            <a:ext cx="2208530" cy="41567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Closed Circuit TV</a:t>
            </a:r>
            <a:r>
              <a:rPr lang="en-AU" sz="2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0" name="Text Box 4">
            <a:extLst>
              <a:ext uri="{FF2B5EF4-FFF2-40B4-BE49-F238E27FC236}">
                <a16:creationId xmlns:a16="http://schemas.microsoft.com/office/drawing/2014/main" id="{78F6768E-B1E3-4E7E-A080-5FE16323452B}"/>
              </a:ext>
            </a:extLst>
          </p:cNvPr>
          <p:cNvSpPr txBox="1"/>
          <p:nvPr/>
        </p:nvSpPr>
        <p:spPr>
          <a:xfrm>
            <a:off x="379828" y="2548890"/>
            <a:ext cx="1027039" cy="79922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Court Officer</a:t>
            </a:r>
          </a:p>
        </p:txBody>
      </p:sp>
      <p:sp>
        <p:nvSpPr>
          <p:cNvPr id="22" name="Text Box 5">
            <a:extLst>
              <a:ext uri="{FF2B5EF4-FFF2-40B4-BE49-F238E27FC236}">
                <a16:creationId xmlns:a16="http://schemas.microsoft.com/office/drawing/2014/main" id="{6DB000C5-9F80-4414-8254-3007D25B83BC}"/>
              </a:ext>
            </a:extLst>
          </p:cNvPr>
          <p:cNvSpPr txBox="1"/>
          <p:nvPr/>
        </p:nvSpPr>
        <p:spPr>
          <a:xfrm>
            <a:off x="404471" y="3767187"/>
            <a:ext cx="1167496" cy="41567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Accused </a:t>
            </a:r>
          </a:p>
        </p:txBody>
      </p:sp>
      <p:sp>
        <p:nvSpPr>
          <p:cNvPr id="24" name="Text Box 15">
            <a:extLst>
              <a:ext uri="{FF2B5EF4-FFF2-40B4-BE49-F238E27FC236}">
                <a16:creationId xmlns:a16="http://schemas.microsoft.com/office/drawing/2014/main" id="{CF5B44E6-357D-4341-B3F7-C9D555CE174F}"/>
              </a:ext>
            </a:extLst>
          </p:cNvPr>
          <p:cNvSpPr txBox="1"/>
          <p:nvPr/>
        </p:nvSpPr>
        <p:spPr>
          <a:xfrm>
            <a:off x="1707955" y="4066734"/>
            <a:ext cx="1344734" cy="8088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AU" sz="2200" b="1" dirty="0">
                <a:effectLst/>
                <a:latin typeface="Calibri" panose="020F0502020204030204" pitchFamily="34" charset="0"/>
                <a:ea typeface="Calibri" panose="020F0502020204030204" pitchFamily="34" charset="0"/>
                <a:cs typeface="Times New Roman" panose="02020603050405020304" pitchFamily="18" charset="0"/>
              </a:rPr>
              <a:t>Defence Counsel</a:t>
            </a:r>
          </a:p>
        </p:txBody>
      </p:sp>
      <p:sp>
        <p:nvSpPr>
          <p:cNvPr id="26" name="Text Box 13">
            <a:extLst>
              <a:ext uri="{FF2B5EF4-FFF2-40B4-BE49-F238E27FC236}">
                <a16:creationId xmlns:a16="http://schemas.microsoft.com/office/drawing/2014/main" id="{5492BC85-CB81-4F8D-9D7D-023839BF2885}"/>
              </a:ext>
            </a:extLst>
          </p:cNvPr>
          <p:cNvSpPr txBox="1"/>
          <p:nvPr/>
        </p:nvSpPr>
        <p:spPr>
          <a:xfrm>
            <a:off x="473955" y="6390395"/>
            <a:ext cx="1198880" cy="4170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Orderly</a:t>
            </a:r>
          </a:p>
        </p:txBody>
      </p:sp>
      <p:sp>
        <p:nvSpPr>
          <p:cNvPr id="30" name="Text Box 14">
            <a:extLst>
              <a:ext uri="{FF2B5EF4-FFF2-40B4-BE49-F238E27FC236}">
                <a16:creationId xmlns:a16="http://schemas.microsoft.com/office/drawing/2014/main" id="{4692EC10-67A2-438F-907C-DE23665964FE}"/>
              </a:ext>
            </a:extLst>
          </p:cNvPr>
          <p:cNvSpPr txBox="1"/>
          <p:nvPr/>
        </p:nvSpPr>
        <p:spPr>
          <a:xfrm>
            <a:off x="4150067" y="6096439"/>
            <a:ext cx="1198880" cy="6932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Public Gallery</a:t>
            </a:r>
          </a:p>
        </p:txBody>
      </p:sp>
      <p:sp>
        <p:nvSpPr>
          <p:cNvPr id="2048" name="Text Box 11">
            <a:extLst>
              <a:ext uri="{FF2B5EF4-FFF2-40B4-BE49-F238E27FC236}">
                <a16:creationId xmlns:a16="http://schemas.microsoft.com/office/drawing/2014/main" id="{ABD5D517-492B-417F-A8C7-CD2789B10FD7}"/>
              </a:ext>
            </a:extLst>
          </p:cNvPr>
          <p:cNvSpPr txBox="1"/>
          <p:nvPr/>
        </p:nvSpPr>
        <p:spPr>
          <a:xfrm>
            <a:off x="3765184" y="4917549"/>
            <a:ext cx="1350156" cy="42179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Solicitors</a:t>
            </a:r>
          </a:p>
        </p:txBody>
      </p:sp>
      <p:sp>
        <p:nvSpPr>
          <p:cNvPr id="2050" name="Text Box 12">
            <a:extLst>
              <a:ext uri="{FF2B5EF4-FFF2-40B4-BE49-F238E27FC236}">
                <a16:creationId xmlns:a16="http://schemas.microsoft.com/office/drawing/2014/main" id="{32A98F6A-6182-45C7-98EF-0F0223E3B7A7}"/>
              </a:ext>
            </a:extLst>
          </p:cNvPr>
          <p:cNvSpPr txBox="1"/>
          <p:nvPr/>
        </p:nvSpPr>
        <p:spPr>
          <a:xfrm>
            <a:off x="6438045" y="4671247"/>
            <a:ext cx="842596" cy="45719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Jury</a:t>
            </a:r>
          </a:p>
        </p:txBody>
      </p:sp>
      <p:sp>
        <p:nvSpPr>
          <p:cNvPr id="2051" name="Text Box 10">
            <a:extLst>
              <a:ext uri="{FF2B5EF4-FFF2-40B4-BE49-F238E27FC236}">
                <a16:creationId xmlns:a16="http://schemas.microsoft.com/office/drawing/2014/main" id="{4D0DDCE2-A70F-485D-92DA-8640CC9656C5}"/>
              </a:ext>
            </a:extLst>
          </p:cNvPr>
          <p:cNvSpPr txBox="1"/>
          <p:nvPr/>
        </p:nvSpPr>
        <p:spPr>
          <a:xfrm>
            <a:off x="3967089" y="4026670"/>
            <a:ext cx="1519897" cy="4519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Prosecutor</a:t>
            </a:r>
          </a:p>
        </p:txBody>
      </p:sp>
      <p:sp>
        <p:nvSpPr>
          <p:cNvPr id="2052" name="Text Box 8">
            <a:extLst>
              <a:ext uri="{FF2B5EF4-FFF2-40B4-BE49-F238E27FC236}">
                <a16:creationId xmlns:a16="http://schemas.microsoft.com/office/drawing/2014/main" id="{EF975C0B-8E80-4E4B-BCA8-EC787AB3B6E8}"/>
              </a:ext>
            </a:extLst>
          </p:cNvPr>
          <p:cNvSpPr txBox="1"/>
          <p:nvPr/>
        </p:nvSpPr>
        <p:spPr>
          <a:xfrm>
            <a:off x="2447191" y="3269575"/>
            <a:ext cx="1519898" cy="74667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AU" sz="2200" b="1" dirty="0">
                <a:effectLst/>
                <a:latin typeface="Calibri" panose="020F0502020204030204" pitchFamily="34" charset="0"/>
                <a:ea typeface="Calibri" panose="020F0502020204030204" pitchFamily="34" charset="0"/>
                <a:cs typeface="Times New Roman" panose="02020603050405020304" pitchFamily="18" charset="0"/>
              </a:rPr>
              <a:t> Court Reporter</a:t>
            </a:r>
          </a:p>
        </p:txBody>
      </p:sp>
      <p:sp>
        <p:nvSpPr>
          <p:cNvPr id="2053" name="Text Box 8">
            <a:extLst>
              <a:ext uri="{FF2B5EF4-FFF2-40B4-BE49-F238E27FC236}">
                <a16:creationId xmlns:a16="http://schemas.microsoft.com/office/drawing/2014/main" id="{99C029F8-5DFE-4C8D-91EF-DEE82F98B715}"/>
              </a:ext>
            </a:extLst>
          </p:cNvPr>
          <p:cNvSpPr txBox="1"/>
          <p:nvPr/>
        </p:nvSpPr>
        <p:spPr>
          <a:xfrm>
            <a:off x="4058577" y="3252566"/>
            <a:ext cx="1519897" cy="74667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Judge’s Associate</a:t>
            </a:r>
          </a:p>
        </p:txBody>
      </p:sp>
      <p:sp>
        <p:nvSpPr>
          <p:cNvPr id="2054" name="Text Box 8">
            <a:extLst>
              <a:ext uri="{FF2B5EF4-FFF2-40B4-BE49-F238E27FC236}">
                <a16:creationId xmlns:a16="http://schemas.microsoft.com/office/drawing/2014/main" id="{6B3BA7BF-3CEB-4902-8599-905B6292EF29}"/>
              </a:ext>
            </a:extLst>
          </p:cNvPr>
          <p:cNvSpPr txBox="1"/>
          <p:nvPr/>
        </p:nvSpPr>
        <p:spPr>
          <a:xfrm>
            <a:off x="5578474" y="2688324"/>
            <a:ext cx="1198880" cy="4032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Witness</a:t>
            </a:r>
          </a:p>
        </p:txBody>
      </p:sp>
      <p:sp>
        <p:nvSpPr>
          <p:cNvPr id="2055" name="Text Box 8">
            <a:extLst>
              <a:ext uri="{FF2B5EF4-FFF2-40B4-BE49-F238E27FC236}">
                <a16:creationId xmlns:a16="http://schemas.microsoft.com/office/drawing/2014/main" id="{ABA83F8F-63FD-4C71-9D52-BD09A839072B}"/>
              </a:ext>
            </a:extLst>
          </p:cNvPr>
          <p:cNvSpPr txBox="1"/>
          <p:nvPr/>
        </p:nvSpPr>
        <p:spPr>
          <a:xfrm>
            <a:off x="3782366" y="1431019"/>
            <a:ext cx="1011480" cy="4032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Judge</a:t>
            </a:r>
          </a:p>
        </p:txBody>
      </p:sp>
      <p:pic>
        <p:nvPicPr>
          <p:cNvPr id="2056" name="Graphic 2055" descr="Pencil">
            <a:extLst>
              <a:ext uri="{FF2B5EF4-FFF2-40B4-BE49-F238E27FC236}">
                <a16:creationId xmlns:a16="http://schemas.microsoft.com/office/drawing/2014/main" id="{35A50B46-FAE5-4745-A1AA-D997898C53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449" y="-45330"/>
            <a:ext cx="914400" cy="914400"/>
          </a:xfrm>
          <a:prstGeom prst="rect">
            <a:avLst/>
          </a:prstGeom>
        </p:spPr>
      </p:pic>
    </p:spTree>
    <p:extLst>
      <p:ext uri="{BB962C8B-B14F-4D97-AF65-F5344CB8AC3E}">
        <p14:creationId xmlns:p14="http://schemas.microsoft.com/office/powerpoint/2010/main" val="7846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4" grpId="0" animBg="1"/>
      <p:bldP spid="26" grpId="0" animBg="1"/>
      <p:bldP spid="30" grpId="0" animBg="1"/>
      <p:bldP spid="2048" grpId="0" animBg="1"/>
      <p:bldP spid="2050" grpId="0" animBg="1"/>
      <p:bldP spid="2051" grpId="0" animBg="1"/>
      <p:bldP spid="2052" grpId="0" animBg="1"/>
      <p:bldP spid="2053" grpId="0" animBg="1"/>
      <p:bldP spid="2054" grpId="0" animBg="1"/>
      <p:bldP spid="2055" grpId="0" animBg="1"/>
    </p:bld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pptx" id="{180D27B9-5640-447B-B5C0-DD73573B2821}" vid="{310EF2B5-F8B8-4941-8818-76ED4D5D30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572</TotalTime>
  <Words>879</Words>
  <Application>Microsoft Office PowerPoint</Application>
  <PresentationFormat>On-screen Show (4:3)</PresentationFormat>
  <Paragraphs>138</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Twinkl</vt:lpstr>
      <vt:lpstr>Calibri</vt:lpstr>
      <vt:lpstr>Arial</vt:lpstr>
      <vt:lpstr>Calibri Light</vt:lpstr>
      <vt:lpstr>Times New Roman</vt:lpstr>
      <vt:lpstr>Office Theme</vt:lpstr>
      <vt:lpstr>PowerPoint Presentation</vt:lpstr>
      <vt:lpstr>PowerPoint Presentation</vt:lpstr>
      <vt:lpstr>Learning Intention</vt:lpstr>
      <vt:lpstr>Introduction</vt:lpstr>
      <vt:lpstr>Hierarchy of  West Australian Courts</vt:lpstr>
      <vt:lpstr>Criminal Law</vt:lpstr>
      <vt:lpstr>Criminal Law</vt:lpstr>
      <vt:lpstr>PowerPoint Presentation</vt:lpstr>
      <vt:lpstr>PowerPoint Presentation</vt:lpstr>
      <vt:lpstr>Civil Law</vt:lpstr>
      <vt:lpstr>Civil Law</vt:lpstr>
      <vt:lpstr>Tort Law</vt:lpstr>
      <vt:lpstr>Tort Law</vt:lpstr>
      <vt:lpstr>Donoghue v Stevenson  a case of negligence</vt:lpstr>
      <vt:lpstr>Complete the Quiz</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Lydia Fay</dc:creator>
  <cp:lastModifiedBy>WELLS Janette [Narrogin Senior High School]</cp:lastModifiedBy>
  <cp:revision>57</cp:revision>
  <dcterms:created xsi:type="dcterms:W3CDTF">2019-02-05T10:42:12Z</dcterms:created>
  <dcterms:modified xsi:type="dcterms:W3CDTF">2023-05-03T23:43:24Z</dcterms:modified>
</cp:coreProperties>
</file>